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1"/>
  </p:notesMasterIdLst>
  <p:sldIdLst>
    <p:sldId id="256" r:id="rId2"/>
    <p:sldId id="278" r:id="rId3"/>
    <p:sldId id="283" r:id="rId4"/>
    <p:sldId id="295" r:id="rId5"/>
    <p:sldId id="296" r:id="rId6"/>
    <p:sldId id="297" r:id="rId7"/>
    <p:sldId id="298" r:id="rId8"/>
    <p:sldId id="284" r:id="rId9"/>
    <p:sldId id="29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74" autoAdjust="0"/>
    <p:restoredTop sz="94679"/>
  </p:normalViewPr>
  <p:slideViewPr>
    <p:cSldViewPr snapToGrid="0" snapToObjects="1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A86AB-4335-6445-9907-F3745123EDF1}" type="datetimeFigureOut">
              <a:rPr lang="fi-FI" smtClean="0"/>
              <a:t>16.3.2022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E0D56-9D39-0D4F-82C5-C4DF8EACBC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2340000"/>
            <a:ext cx="10545662" cy="1798609"/>
          </a:xfrm>
          <a:noFill/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320000"/>
            <a:ext cx="1054566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21608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175" y="6286733"/>
            <a:ext cx="981743" cy="409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727"/>
            <a:ext cx="10830187" cy="635273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1958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727"/>
            <a:ext cx="10830187" cy="63527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1958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tsikollinen 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62234"/>
            <a:ext cx="27432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62234"/>
            <a:ext cx="41148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195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175" y="6286733"/>
            <a:ext cx="981743" cy="409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727"/>
            <a:ext cx="10830187" cy="63527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1958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2340000"/>
            <a:ext cx="9933264" cy="1848943"/>
          </a:xfrm>
          <a:noFill/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199" y="4320000"/>
            <a:ext cx="993326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21608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727"/>
            <a:ext cx="10830187" cy="63527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199" y="2340000"/>
            <a:ext cx="10495327" cy="183291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26509D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320000"/>
            <a:ext cx="1049532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21608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727"/>
            <a:ext cx="10830187" cy="63527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1958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195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175" y="6286733"/>
            <a:ext cx="981743" cy="409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727"/>
            <a:ext cx="10830187" cy="63527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2160864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90687"/>
            <a:ext cx="5157787" cy="81438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183188" cy="814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6925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175" y="6286733"/>
            <a:ext cx="981743" cy="4095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727"/>
            <a:ext cx="10830187" cy="63527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90687"/>
            <a:ext cx="5157787" cy="81438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183188" cy="81438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6925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727"/>
            <a:ext cx="10830187" cy="63527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1958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175" y="6286733"/>
            <a:ext cx="981743" cy="409574"/>
          </a:xfrm>
          <a:prstGeom prst="rect">
            <a:avLst/>
          </a:prstGeom>
        </p:spPr>
      </p:pic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1608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9" r:id="rId2"/>
    <p:sldLayoutId id="2147483678" r:id="rId3"/>
    <p:sldLayoutId id="2147483670" r:id="rId4"/>
    <p:sldLayoutId id="2147483680" r:id="rId5"/>
    <p:sldLayoutId id="2147483672" r:id="rId6"/>
    <p:sldLayoutId id="2147483673" r:id="rId7"/>
    <p:sldLayoutId id="2147483682" r:id="rId8"/>
    <p:sldLayoutId id="2147483674" r:id="rId9"/>
    <p:sldLayoutId id="2147483675" r:id="rId10"/>
    <p:sldLayoutId id="2147483676" r:id="rId11"/>
    <p:sldLayoutId id="2147483681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200" y="2340001"/>
            <a:ext cx="10545662" cy="1345880"/>
          </a:xfrm>
        </p:spPr>
        <p:txBody>
          <a:bodyPr>
            <a:normAutofit fontScale="90000"/>
          </a:bodyPr>
          <a:lstStyle/>
          <a:p>
            <a:b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Malminetsinnän ja kaivostoiminnan sosiaalinen hyväksyttävyys</a:t>
            </a:r>
            <a:br>
              <a:rPr lang="fi-F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Trüstedt –päivän puheenvuoro </a:t>
            </a:r>
            <a:r>
              <a:rPr lang="fi-FI" sz="3100" dirty="0"/>
              <a:t>Outokumpu 17.3.2022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8200" y="4319999"/>
            <a:ext cx="10545662" cy="2165641"/>
          </a:xfrm>
        </p:spPr>
        <p:txBody>
          <a:bodyPr>
            <a:normAutofit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Jussi Lähde, Latitude 66 Cobalt Oy</a:t>
            </a:r>
            <a:br>
              <a:rPr lang="fi-FI" dirty="0"/>
            </a:br>
            <a:r>
              <a:rPr lang="fi-FI" dirty="0"/>
              <a:t>vastuullisuus ja viestintä</a:t>
            </a:r>
            <a:br>
              <a:rPr lang="fi-FI" dirty="0"/>
            </a:br>
            <a:r>
              <a:rPr lang="fi-FI" dirty="0"/>
              <a:t>+358 40 594 4444 / jussi@lat66.com / www.lat66.com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401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82D8ED-26A3-436B-9D21-41D99E239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810705"/>
            <a:ext cx="9933264" cy="744718"/>
          </a:xfrm>
        </p:spPr>
        <p:txBody>
          <a:bodyPr>
            <a:noAutofit/>
          </a:bodyPr>
          <a:lstStyle/>
          <a:p>
            <a:r>
              <a:rPr lang="fi-FI" sz="3600" dirty="0"/>
              <a:t>Latitude 66 Cobalt Oy – kobolttia ja muita teknologiamineraaleja</a:t>
            </a:r>
            <a:endParaRPr lang="en-AU" sz="36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3187C1-988B-45B1-883C-ADCFFE0DB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894788"/>
            <a:ext cx="6375401" cy="4346445"/>
          </a:xfrm>
        </p:spPr>
        <p:txBody>
          <a:bodyPr>
            <a:normAutofit fontScale="92500"/>
          </a:bodyPr>
          <a:lstStyle/>
          <a:p>
            <a:pPr>
              <a:spcAft>
                <a:spcPts val="1000"/>
              </a:spcAft>
            </a:pPr>
            <a:r>
              <a:rPr lang="fi-FI" sz="2400" spc="0" dirty="0">
                <a:latin typeface="+mj-lt"/>
                <a:cs typeface="Arial" panose="020B0604020202020204" pitchFamily="34" charset="0"/>
              </a:rPr>
              <a:t>Latitude 66 Cobalt ei tee varauksia tai malminetsintää luonnonsuojelualueilla tai Natura 2000-alueilla. </a:t>
            </a:r>
            <a:r>
              <a:rPr lang="fi-FI" dirty="0">
                <a:latin typeface="+mj-lt"/>
                <a:cs typeface="Arial" panose="020B0604020202020204" pitchFamily="34" charset="0"/>
              </a:rPr>
              <a:t>M</a:t>
            </a:r>
            <a:r>
              <a:rPr lang="fi-FI" sz="2400" spc="0" dirty="0">
                <a:latin typeface="+mj-lt"/>
                <a:cs typeface="Arial" panose="020B0604020202020204" pitchFamily="34" charset="0"/>
              </a:rPr>
              <a:t>ainittuihin alueisiin yhtiö jättää hakemuksissaan vähintään 500 metrin suojavyöhykkeen. </a:t>
            </a:r>
            <a:br>
              <a:rPr lang="fi-FI" sz="2400" spc="0" dirty="0">
                <a:latin typeface="+mj-lt"/>
                <a:cs typeface="Arial" panose="020B0604020202020204" pitchFamily="34" charset="0"/>
              </a:rPr>
            </a:br>
            <a:br>
              <a:rPr lang="fi-FI" sz="2400" spc="0" dirty="0">
                <a:latin typeface="+mj-lt"/>
                <a:cs typeface="Arial" panose="020B0604020202020204" pitchFamily="34" charset="0"/>
              </a:rPr>
            </a:br>
            <a:r>
              <a:rPr lang="fi-FI" sz="2400" spc="0" dirty="0">
                <a:latin typeface="+mj-lt"/>
                <a:cs typeface="Arial" panose="020B0604020202020204" pitchFamily="34" charset="0"/>
              </a:rPr>
              <a:t>Yhtiö on hakemuksissaan jättänyt Ounasvaaran, Pyhätunturin, Riisitunturin, Rukatunturin, Sallatunturin ja Yllästunturin 10 kilometrin suojavyöhykkeet. Erilaiset suojavyöhykkeet koskevat myös laajoja järviä ja jokia sekä taajamia. </a:t>
            </a:r>
          </a:p>
          <a:p>
            <a:pPr>
              <a:spcAft>
                <a:spcPts val="1000"/>
              </a:spcAft>
            </a:pPr>
            <a:r>
              <a:rPr lang="fi-FI" sz="2400" spc="0" dirty="0">
                <a:latin typeface="+mj-lt"/>
                <a:cs typeface="Arial" panose="020B0604020202020204" pitchFamily="34" charset="0"/>
              </a:rPr>
              <a:t>Yhtiö ei tee varauksia tai malminetsintää saamelaisten kotiseutualueeksi määritellyllä alueella.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408416A-800D-4DF2-9B05-035313AE3C04}"/>
              </a:ext>
            </a:extLst>
          </p:cNvPr>
          <p:cNvSpPr txBox="1"/>
          <p:nvPr/>
        </p:nvSpPr>
        <p:spPr>
          <a:xfrm>
            <a:off x="8037053" y="1894788"/>
            <a:ext cx="3316748" cy="3898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Yhtiö toimii tällä hetkellä aktiivisesti seuraavien kuntien alueella: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Lapin maakunta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Kemijärvi, Kittilä, Kolari, Muonio, Posio, Rovaniemi, Tervola, Salla, Savukoski, Sodankylä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Pohjois-Pohjanmaan maakunta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Kuusamo, Pudasjärvi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Kainuun maakunta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Hyrynsalmi, Paltamo, Puolanka, Ristijärvi, Sotkamo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979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2C8AC-F0D3-487A-A0C0-F59DA8E66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729" y="679399"/>
            <a:ext cx="9933264" cy="776747"/>
          </a:xfrm>
        </p:spPr>
        <p:txBody>
          <a:bodyPr>
            <a:normAutofit/>
          </a:bodyPr>
          <a:lstStyle/>
          <a:p>
            <a:r>
              <a:rPr lang="fi-FI" sz="4800" dirty="0"/>
              <a:t>Sosiaalinen hyväksyttävyys ja termit</a:t>
            </a:r>
            <a:endParaRPr lang="en-AU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7E9846-34DB-4887-BD1F-1034AA1F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29" y="1828800"/>
            <a:ext cx="9116216" cy="4503174"/>
          </a:xfrm>
        </p:spPr>
        <p:txBody>
          <a:bodyPr>
            <a:normAutofit/>
          </a:bodyPr>
          <a:lstStyle/>
          <a:p>
            <a:r>
              <a:rPr lang="fi-FI" dirty="0"/>
              <a:t>Termejä määrittävät tahot hallitsevat usein myös keskustelun sisältöä.</a:t>
            </a:r>
          </a:p>
          <a:p>
            <a:r>
              <a:rPr lang="fi-FI" dirty="0"/>
              <a:t>Sosiaalinen toimilupa vai sosiaalinen hyväksyttävyys?</a:t>
            </a:r>
            <a:br>
              <a:rPr lang="fi-FI" dirty="0"/>
            </a:br>
            <a:r>
              <a:rPr lang="fi-FI" dirty="0"/>
              <a:t>Ketkä hallitsevat keskustelua ja ketkä jäävät siitä osattomiksi?</a:t>
            </a:r>
            <a:br>
              <a:rPr lang="fi-FI" dirty="0"/>
            </a:br>
            <a:br>
              <a:rPr lang="fi-FI" dirty="0"/>
            </a:br>
            <a:r>
              <a:rPr lang="fi-FI" dirty="0"/>
              <a:t>Malminetsintää ja kaivostoimintaa koskevan mediasisällön määrä on ollut poikkeuksellinen, tätä koskevan mediatutkimuksen määrä toistaiseksi hyvin vähäinen.</a:t>
            </a:r>
          </a:p>
          <a:p>
            <a:r>
              <a:rPr lang="fi-FI" dirty="0"/>
              <a:t>Latitude 66 Cobalt aloitti julkisen toiminnan Kuusamossa ja Posiolla tammikuussa 2018. Yhtiö teetti Taloustutkimus Oy:llä laajan mielipidetutkimuksen – 1400 haastateltua – kuntien alueella selvittääkseen toiminnan lähtötilanteen.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430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2C8AC-F0D3-487A-A0C0-F59DA8E66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729" y="679399"/>
            <a:ext cx="9933264" cy="776747"/>
          </a:xfrm>
        </p:spPr>
        <p:txBody>
          <a:bodyPr>
            <a:normAutofit/>
          </a:bodyPr>
          <a:lstStyle/>
          <a:p>
            <a:endParaRPr lang="en-AU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7E9846-34DB-4887-BD1F-1034AA1F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29" y="1828800"/>
            <a:ext cx="9116216" cy="4503174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5" name="Kuva 4" descr="Kuva, joka sisältää kohteen teksti, sanomalehti, näyttökuva&#10;&#10;Kuvaus luotu automaattisesti">
            <a:extLst>
              <a:ext uri="{FF2B5EF4-FFF2-40B4-BE49-F238E27FC236}">
                <a16:creationId xmlns:a16="http://schemas.microsoft.com/office/drawing/2014/main" id="{4BC70149-1F9E-4505-ABD9-1631DD59B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0" y="248612"/>
            <a:ext cx="10521264" cy="75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8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2C8AC-F0D3-487A-A0C0-F59DA8E66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729" y="679399"/>
            <a:ext cx="9933264" cy="776747"/>
          </a:xfrm>
        </p:spPr>
        <p:txBody>
          <a:bodyPr>
            <a:normAutofit/>
          </a:bodyPr>
          <a:lstStyle/>
          <a:p>
            <a:r>
              <a:rPr lang="fi-FI" sz="4800" dirty="0"/>
              <a:t>Kaivoskapinaa vai kaivosrauhaa?</a:t>
            </a:r>
            <a:endParaRPr lang="en-AU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7E9846-34DB-4887-BD1F-1034AA1F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29" y="1789471"/>
            <a:ext cx="6771968" cy="454250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Valtaosa kaivostoimintaan kriittisesti suhtautuvista kansalaisista haluaa tietoa ja pyrkii ymmärtämään asioita muodostaakseen aiheesta henkilökohtaisen mielipiteensä.</a:t>
            </a:r>
          </a:p>
          <a:p>
            <a:r>
              <a:rPr lang="fi-FI" dirty="0"/>
              <a:t>Osa kaivostoimintaa vastustavista tahoista määrittää julkisesti toimintaansa sen kautta, keiden kanssa eivät ole tekemisissä. </a:t>
            </a:r>
          </a:p>
          <a:p>
            <a:r>
              <a:rPr lang="fi-FI" dirty="0"/>
              <a:t>Sekä kaivostoiminnan vastustaminen että kannattaminen voivat perustua paikkansa pitäviin tietoihin tai virheellisiin oletuksiin.</a:t>
            </a:r>
          </a:p>
          <a:p>
            <a:r>
              <a:rPr lang="fi-FI" dirty="0"/>
              <a:t>Tiedon lisääminen ja faktantarkastus ovat toimialan yritysten mutta myös Tukesin, GTK:n ja </a:t>
            </a:r>
            <a:r>
              <a:rPr lang="fi-FI" dirty="0" err="1"/>
              <a:t>STUK:n</a:t>
            </a:r>
            <a:r>
              <a:rPr lang="fi-FI" dirty="0"/>
              <a:t> resurssoinnin haasteita.</a:t>
            </a:r>
            <a:endParaRPr lang="en-AU" dirty="0"/>
          </a:p>
        </p:txBody>
      </p:sp>
      <p:pic>
        <p:nvPicPr>
          <p:cNvPr id="5" name="Kuva 4" descr="Kuva, joka sisältää kohteen teksti, puu, ruoho, ulko&#10;&#10;Kuvaus luotu automaattisesti">
            <a:extLst>
              <a:ext uri="{FF2B5EF4-FFF2-40B4-BE49-F238E27FC236}">
                <a16:creationId xmlns:a16="http://schemas.microsoft.com/office/drawing/2014/main" id="{96A4D950-B030-439B-B1EF-585C106D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873" y="1756086"/>
            <a:ext cx="4130398" cy="23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4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2C8AC-F0D3-487A-A0C0-F59DA8E66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729" y="679399"/>
            <a:ext cx="9933264" cy="776747"/>
          </a:xfrm>
        </p:spPr>
        <p:txBody>
          <a:bodyPr>
            <a:normAutofit/>
          </a:bodyPr>
          <a:lstStyle/>
          <a:p>
            <a:r>
              <a:rPr lang="fi-FI" sz="4800" dirty="0"/>
              <a:t>Kaivoslain uudistus</a:t>
            </a:r>
            <a:endParaRPr lang="en-AU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7E9846-34DB-4887-BD1F-1034AA1F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29" y="1671782"/>
            <a:ext cx="9116216" cy="487680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”Kaivoslainsäädäntö uudistetaan. Uudistuksen lähtökohtana on ympäristönsuojelun tason parantaminen, kaivosten toimintaedellytysten varmistaminen sekä paikallisen hyväksyttävyyden ja vaikuttamismahdollisuuksien parantaminen. </a:t>
            </a:r>
            <a:br>
              <a:rPr lang="fi-FI" dirty="0"/>
            </a:br>
            <a:r>
              <a:rPr lang="fi-FI" dirty="0">
                <a:highlight>
                  <a:srgbClr val="00FFFF"/>
                </a:highlight>
              </a:rPr>
              <a:t>Kunnille säädetään oikeus päättää kaavoituksella, onko kaivostoiminta mahdollista kunnan alueella. </a:t>
            </a:r>
            <a:r>
              <a:rPr lang="fi-FI" dirty="0"/>
              <a:t>Parannetaan kaivosalueen ja kaivoksen vaikutusalueen kiinteistön- ja maanomistajien asemaa ja tiedonsaantioikeutta. Otetaan merkittävissä kaivoshankkeissa nykyisen lainsäädännön edellyttämällä tavalla alkuperäiskansojen oikeudet huomioon. </a:t>
            </a:r>
            <a:br>
              <a:rPr lang="fi-FI" dirty="0"/>
            </a:br>
            <a:r>
              <a:rPr lang="fi-FI" dirty="0"/>
              <a:t>Parannetaan kaivosluvan ja ympäristöluvan yhteensovittamista. Otetaan huomioon suunnitellun kaivoksen ympäristövaikutukset mahdollisimman varhaisessa vaiheessa. Malmin uraanipitoisuuden huomioonottamista kaivoshankkeiden ympäristövaikutusten arvioinnissa kehitetään. </a:t>
            </a:r>
            <a:br>
              <a:rPr lang="fi-FI" dirty="0"/>
            </a:br>
            <a:r>
              <a:rPr lang="fi-FI" dirty="0"/>
              <a:t>Kehitetään vakuussääntelyä siten, että ympäristölliset vastuut hoidetaan kaikissa tilanteissa. Lainsäädännön piiriin otetaan myös merenpohjan mineraaleihin kohdistuva kaivostoiminta. Selvitetään malminetsintäoikeuden lupaprosesseja, käytänteitä ja mahdollisia rajoittamistarpeita luonnonsuojelualueilla.” </a:t>
            </a:r>
            <a:br>
              <a:rPr lang="fi-FI" dirty="0"/>
            </a:br>
            <a:r>
              <a:rPr lang="fi-FI" dirty="0"/>
              <a:t>Hallitusohjelman liitteen pöytäkirjamerkinnässä on lisäksi todettu: Säädetään maanomistajan lupa malminetsinnän jatkoluvan edellytykseksi.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484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2C8AC-F0D3-487A-A0C0-F59DA8E66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729" y="679399"/>
            <a:ext cx="9933264" cy="776747"/>
          </a:xfrm>
        </p:spPr>
        <p:txBody>
          <a:bodyPr>
            <a:normAutofit/>
          </a:bodyPr>
          <a:lstStyle/>
          <a:p>
            <a:r>
              <a:rPr lang="fi-FI" sz="4800" dirty="0"/>
              <a:t>Kuntakaavoitus ja kaivostoiminta</a:t>
            </a:r>
            <a:endParaRPr lang="en-AU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7E9846-34DB-4887-BD1F-1034AA1F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29" y="1789471"/>
            <a:ext cx="9725816" cy="454250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Tällä hetkellä noin puolet kaivostoiminnasta tapahtuu kuntakaavan ja puolet maakuntakaavan varassa.</a:t>
            </a:r>
          </a:p>
          <a:p>
            <a:r>
              <a:rPr lang="fi-FI" dirty="0"/>
              <a:t>Kaivostoiminnan investointikaari poikkeaa muista teollisista investoinneista.</a:t>
            </a:r>
          </a:p>
          <a:p>
            <a:r>
              <a:rPr lang="fi-FI" dirty="0"/>
              <a:t>Voidaanko kunnilta edellyttää sellaisen kaavoitus- ja valmisteluosaamisen rekrytointia ja ylläpitoa, jota kaivostoiminnan kaavoitus edellyttää.</a:t>
            </a:r>
          </a:p>
          <a:p>
            <a:r>
              <a:rPr lang="fi-FI" dirty="0"/>
              <a:t>Merkittävänä huolenaiheena on että kuntakaavoituksessa hyväksyttäisiin sellaisia ratkaisuja, jotka voivat kaatua oikeusasteissa. Oikeusasteet voivat muuttaa ympäristörajoja, kaavoituksen osalta prosessi alkaa aina alusta kaavan kaatuessa.</a:t>
            </a:r>
          </a:p>
          <a:p>
            <a:r>
              <a:rPr lang="fi-FI" dirty="0"/>
              <a:t>Kaavoituspäätöksissä joudutaan aina ottamaan kantaa myös paikallisten maanomistajien mahdollisuuksiin saada kaivostoimintaan liittyviä lainmukaisia korvauksia.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025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2C8AC-F0D3-487A-A0C0-F59DA8E66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729" y="679399"/>
            <a:ext cx="9933264" cy="776747"/>
          </a:xfrm>
        </p:spPr>
        <p:txBody>
          <a:bodyPr>
            <a:normAutofit/>
          </a:bodyPr>
          <a:lstStyle/>
          <a:p>
            <a:r>
              <a:rPr lang="fi-FI" sz="4800" dirty="0"/>
              <a:t>Koboltti ja muut teknologiamineraalit</a:t>
            </a:r>
            <a:endParaRPr lang="en-AU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7E9846-34DB-4887-BD1F-1034AA1F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30" y="1828800"/>
            <a:ext cx="6064044" cy="4503174"/>
          </a:xfrm>
        </p:spPr>
        <p:txBody>
          <a:bodyPr>
            <a:normAutofit/>
          </a:bodyPr>
          <a:lstStyle/>
          <a:p>
            <a:r>
              <a:rPr lang="fi-FI" dirty="0"/>
              <a:t>Ukrainan sota, mineraalien kylmä sota ja pandemia ovat kääntäneet huomion tuotantoketjujen turvaamiseen ja huoltovarmuuteen.</a:t>
            </a:r>
          </a:p>
          <a:p>
            <a:r>
              <a:rPr lang="fi-FI" dirty="0"/>
              <a:t>Kiinan dominoiman Kongon tuotannon eettiset ja moraaliset ongelmat eivät ole kadonneet.</a:t>
            </a:r>
          </a:p>
          <a:p>
            <a:r>
              <a:rPr lang="fi-FI" dirty="0"/>
              <a:t>Suomi on maailman toiseksi suurin koboltin jalostaja, osuus noin 13%. </a:t>
            </a:r>
          </a:p>
          <a:p>
            <a:r>
              <a:rPr lang="fi-FI" dirty="0"/>
              <a:t>EU-alueen Top20 kobolttiesiintymistä 14 sijaitsee Suomessa. Näiden esiintymien varannosta 94,5% Suomen kallioperässä.</a:t>
            </a:r>
          </a:p>
          <a:p>
            <a:endParaRPr lang="en-AU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BF90259-DF3E-4CA3-9159-2B12A86A7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762" y="1939565"/>
            <a:ext cx="4652344" cy="29788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E2E9D3-9158-4B01-84BA-649CE053E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762" y="5052844"/>
            <a:ext cx="4652344" cy="5898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A2F2780-596C-4F67-BA6E-685267F4E086}"/>
              </a:ext>
            </a:extLst>
          </p:cNvPr>
          <p:cNvSpPr txBox="1"/>
          <p:nvPr/>
        </p:nvSpPr>
        <p:spPr>
          <a:xfrm>
            <a:off x="7159763" y="5872899"/>
            <a:ext cx="4652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Kansainvälisen energiajärjestö </a:t>
            </a:r>
            <a:r>
              <a:rPr lang="fi-FI" sz="1400" dirty="0" err="1"/>
              <a:t>IAE:n</a:t>
            </a:r>
            <a:r>
              <a:rPr lang="fi-FI" sz="1400" dirty="0"/>
              <a:t> raportti 05/2021</a:t>
            </a:r>
            <a:br>
              <a:rPr lang="fi-FI" sz="1400" dirty="0"/>
            </a:br>
            <a:r>
              <a:rPr lang="fi-FI" sz="1400" dirty="0"/>
              <a:t>grafiikka: YLE:n verkkouutinen 22.5.2021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88691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2C8AC-F0D3-487A-A0C0-F59DA8E66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729" y="679399"/>
            <a:ext cx="9933264" cy="776747"/>
          </a:xfrm>
        </p:spPr>
        <p:txBody>
          <a:bodyPr>
            <a:normAutofit/>
          </a:bodyPr>
          <a:lstStyle/>
          <a:p>
            <a:r>
              <a:rPr lang="fi-FI" sz="4400" dirty="0"/>
              <a:t>Suomen mahdollisuudet ja vastuut</a:t>
            </a:r>
            <a:endParaRPr lang="en-AU" sz="4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7E9846-34DB-4887-BD1F-1034AA1F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729" y="1789471"/>
            <a:ext cx="9725816" cy="4542503"/>
          </a:xfrm>
        </p:spPr>
        <p:txBody>
          <a:bodyPr>
            <a:normAutofit/>
          </a:bodyPr>
          <a:lstStyle/>
          <a:p>
            <a:r>
              <a:rPr lang="fi-FI" dirty="0"/>
              <a:t>Euroopan komissio on kiinnittänyt huomiota EU-alueen teollisuuden kriittisten mineraalien saatavuusongelmiin. </a:t>
            </a:r>
          </a:p>
          <a:p>
            <a:r>
              <a:rPr lang="fi-FI" dirty="0"/>
              <a:t>Teknologiamineraalit muuttavat kaivostoiminnan suurta kuvaa. </a:t>
            </a:r>
            <a:br>
              <a:rPr lang="fi-FI" dirty="0"/>
            </a:br>
            <a:r>
              <a:rPr lang="fi-FI" dirty="0"/>
              <a:t>Hiileen ja öljyliuskeeseen kohdistuva toiminta on tuonut energiaa mutta kiihdyttänyt ilmastonmuutosta. Akkumineraalit mahdollistavat uusiutuvan energian hyödyntämisen ja tällä tavalla irtautumisen polttomoottorien käytöstä.</a:t>
            </a:r>
          </a:p>
          <a:p>
            <a:r>
              <a:rPr lang="fi-FI" dirty="0"/>
              <a:t>Suomen kannalta tärkeintä olisi voimakas panostus kaivostoimintaan vesiturvallisuuden parantamiseen. Tämä olisi paras tapa parantaa kaivostoiminnan hyväksyttävyyttä kotimaassa ja alan vientiyritysten kykyä parantaa kaivostoiminnan laatua </a:t>
            </a:r>
            <a:r>
              <a:rPr lang="fi-FI"/>
              <a:t>omalta osaltaan.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99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Lat66">
      <a:dk1>
        <a:srgbClr val="000000"/>
      </a:dk1>
      <a:lt1>
        <a:srgbClr val="FFFFFF"/>
      </a:lt1>
      <a:dk2>
        <a:srgbClr val="303030"/>
      </a:dk2>
      <a:lt2>
        <a:srgbClr val="DCE7EC"/>
      </a:lt2>
      <a:accent1>
        <a:srgbClr val="26509D"/>
      </a:accent1>
      <a:accent2>
        <a:srgbClr val="91C4D9"/>
      </a:accent2>
      <a:accent3>
        <a:srgbClr val="B9D0DA"/>
      </a:accent3>
      <a:accent4>
        <a:srgbClr val="BED140"/>
      </a:accent4>
      <a:accent5>
        <a:srgbClr val="28565B"/>
      </a:accent5>
      <a:accent6>
        <a:srgbClr val="93AAAD"/>
      </a:accent6>
      <a:hlink>
        <a:srgbClr val="144CD4"/>
      </a:hlink>
      <a:folHlink>
        <a:srgbClr val="C11B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7911</TotalTime>
  <Words>677</Words>
  <Application>Microsoft Office PowerPoint</Application>
  <PresentationFormat>Laajakuva</PresentationFormat>
  <Paragraphs>36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 Malminetsinnän ja kaivostoiminnan sosiaalinen hyväksyttävyys Trüstedt –päivän puheenvuoro Outokumpu 17.3.2022</vt:lpstr>
      <vt:lpstr>Latitude 66 Cobalt Oy – kobolttia ja muita teknologiamineraaleja</vt:lpstr>
      <vt:lpstr>Sosiaalinen hyväksyttävyys ja termit</vt:lpstr>
      <vt:lpstr>PowerPoint-esitys</vt:lpstr>
      <vt:lpstr>Kaivoskapinaa vai kaivosrauhaa?</vt:lpstr>
      <vt:lpstr>Kaivoslain uudistus</vt:lpstr>
      <vt:lpstr>Kuntakaavoitus ja kaivostoiminta</vt:lpstr>
      <vt:lpstr>Koboltti ja muut teknologiamineraalit</vt:lpstr>
      <vt:lpstr>Suomen mahdollisuudet ja vastuut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fsdsfdafdsgfd</dc:title>
  <dc:creator>Sami Aalto</dc:creator>
  <cp:lastModifiedBy>Jussi Lahde</cp:lastModifiedBy>
  <cp:revision>105</cp:revision>
  <dcterms:created xsi:type="dcterms:W3CDTF">2017-12-29T13:28:22Z</dcterms:created>
  <dcterms:modified xsi:type="dcterms:W3CDTF">2022-03-16T19:15:58Z</dcterms:modified>
</cp:coreProperties>
</file>