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0"/>
  </p:notesMasterIdLst>
  <p:sldIdLst>
    <p:sldId id="293" r:id="rId2"/>
    <p:sldId id="262" r:id="rId3"/>
    <p:sldId id="266" r:id="rId4"/>
    <p:sldId id="313" r:id="rId5"/>
    <p:sldId id="271" r:id="rId6"/>
    <p:sldId id="301" r:id="rId7"/>
    <p:sldId id="277" r:id="rId8"/>
    <p:sldId id="280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FFCC00"/>
    <a:srgbClr val="FF9933"/>
    <a:srgbClr val="E7FFE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737" autoAdjust="0"/>
  </p:normalViewPr>
  <p:slideViewPr>
    <p:cSldViewPr>
      <p:cViewPr varScale="1">
        <p:scale>
          <a:sx n="67" d="100"/>
          <a:sy n="67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96D4AA-4547-494E-A786-3B5580555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C2678A-BC42-4DB4-A2D6-BE95F513F7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A518624-21C0-41F9-9083-D7FA3C3E846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7272C3B-0E81-4812-8536-95BE9ED422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/>
              <a:t>Muokkaa tekstin perustyylejä napsauttamalla</a:t>
            </a:r>
          </a:p>
          <a:p>
            <a:pPr lvl="1"/>
            <a:r>
              <a:rPr lang="fi-FI" altLang="fi-FI" noProof="0"/>
              <a:t>toinen taso</a:t>
            </a:r>
          </a:p>
          <a:p>
            <a:pPr lvl="2"/>
            <a:r>
              <a:rPr lang="fi-FI" altLang="fi-FI" noProof="0"/>
              <a:t>kolmas taso</a:t>
            </a:r>
          </a:p>
          <a:p>
            <a:pPr lvl="3"/>
            <a:r>
              <a:rPr lang="fi-FI" altLang="fi-FI" noProof="0"/>
              <a:t>neljäs taso</a:t>
            </a:r>
          </a:p>
          <a:p>
            <a:pPr lvl="4"/>
            <a:r>
              <a:rPr lang="fi-FI" altLang="fi-FI" noProof="0"/>
              <a:t>viides taso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C39985E-6BB6-4741-A9C4-B8D49BC9A0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8B8973-2F2E-4BE7-961C-A96191A2A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90F16F-67EC-4121-A667-FEFC44A0822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042F635-8FA0-4628-BF4F-7F727D5F9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4DA214-A81F-49E3-83AE-7687EDF1CF85}" type="slidenum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FBA8E8F-80E6-4549-956F-BA2A55BFD3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E0C1816-F3E1-4A84-A15F-DFC0CF189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7EE407A-DC6D-4964-96F7-4A6828E31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404340-2E20-49ED-AE90-20FDF907CC46}" type="slidenum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6043E25-479E-44CF-A638-53C89EA4E9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8CB7876-11DD-4F93-8B01-0F12B8557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3BDEDC3-9273-4398-83CA-F60E594534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9F6C79-C451-4060-A9E0-62F9170F08C0}" type="slidenum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E211285-26E8-40D5-88DA-E7F6FF37DF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A1448FB-8F45-4530-99FB-B54BA6201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DD17E60-A48E-4094-BE5B-1207B7181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21456D-641B-49CB-886E-3195C498241F}" type="slidenum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4E81E3E-8195-4D03-A849-D670C7AC82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94A1854-F8C2-46BC-B0BB-5482C44AF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D7AEA9D-2C0C-450A-9E31-74DC029FF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698156-DEBE-48DC-B62A-B76A3495A6BE}" type="slidenum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62400E0-8888-485F-957F-87DD2E55ED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C4084EB-B96F-42A2-AA58-31E107FD8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95014FBE-E773-4E4C-897B-C34D7D2B56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>
              <a:extLst>
                <a:ext uri="{FF2B5EF4-FFF2-40B4-BE49-F238E27FC236}">
                  <a16:creationId xmlns:a16="http://schemas.microsoft.com/office/drawing/2014/main" id="{33F217C8-B572-451A-B18E-2027A059FB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B1BE67C-77E6-4776-BACB-D6F0ECD33BCE}"/>
                </a:ext>
              </a:extLst>
            </p:cNvPr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>
              <a:extLst>
                <a:ext uri="{FF2B5EF4-FFF2-40B4-BE49-F238E27FC236}">
                  <a16:creationId xmlns:a16="http://schemas.microsoft.com/office/drawing/2014/main" id="{9612122A-0778-4497-A6B8-3213EDD180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 descr="HDRibbonTitle-UniformTrim.png">
              <a:extLst>
                <a:ext uri="{FF2B5EF4-FFF2-40B4-BE49-F238E27FC236}">
                  <a16:creationId xmlns:a16="http://schemas.microsoft.com/office/drawing/2014/main" id="{5E969BAC-0B2E-4B29-BC16-63DA2F6630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DEF91D72-FD25-47C5-9118-E4A6F73CDCF9}"/>
              </a:ext>
            </a:extLst>
          </p:cNvPr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E7013DE-82A9-40CE-ACB6-C7151585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01C4894-A1BD-4B69-A9D2-8AF84340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19405A-740C-4F7B-9B7C-740B15A2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E3E6E-4F56-4C4D-B07F-42863CFA86D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4342621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CC4E9-1EF3-4639-A7F7-8FDFFF76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202BA9-0201-4304-AD57-38981BD7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F4585D-DF1B-4BA3-BCB6-B7D1353C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6CBC-7C65-4FEA-9F31-4CAA49D53D4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052622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71720600-76BA-498B-A6D0-50C07799B408}"/>
              </a:ext>
            </a:extLst>
          </p:cNvPr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F69E93-81DE-411F-9B7E-FF5E544D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B038A1-F5D1-41C3-8F31-94DF62FC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8A110C-108E-4999-A25C-1C75A712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A76FB-F4EA-44CC-BD4F-7E4972B8881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1721748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DDA6F22E-7D7B-4994-9D9B-660E9B78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fi-FI" sz="720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901F2504-4697-43B7-9D66-09C3D17C9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fi-FI" sz="7200"/>
              <a:t>”</a:t>
            </a:r>
          </a:p>
        </p:txBody>
      </p:sp>
      <p:cxnSp>
        <p:nvCxnSpPr>
          <p:cNvPr id="7" name="Straight Connector 18">
            <a:extLst>
              <a:ext uri="{FF2B5EF4-FFF2-40B4-BE49-F238E27FC236}">
                <a16:creationId xmlns:a16="http://schemas.microsoft.com/office/drawing/2014/main" id="{EF1CFBBB-E424-45FA-8BC6-B61E03BC0FC1}"/>
              </a:ext>
            </a:extLst>
          </p:cNvPr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9523BF1-9194-43F3-B8EC-E96AD383DD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71CC9F3-D4F7-454A-AE70-104EE12ECF4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0A7024D-CA15-40EF-BDBE-BDCF00D494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72D3-95D3-4A2A-B3E5-466252B7F8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19989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826BE-42A1-4131-969B-977FD15E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824CA-1FF0-4043-97F8-162B264A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A4AD0-8E8B-4FA5-B49C-0B31C514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B722B-9202-4D6D-AE39-172A6C9B8CC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704711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>
                <a16:creationId xmlns:a16="http://schemas.microsoft.com/office/drawing/2014/main" id="{6B08A0AE-707C-43E1-A8C2-F548F8D2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fi-FI" sz="8000"/>
              <a:t>“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605A73CC-1CC4-416F-82AA-B1FF93348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fi-FI" sz="8000"/>
              <a:t>”</a:t>
            </a:r>
          </a:p>
        </p:txBody>
      </p:sp>
      <p:cxnSp>
        <p:nvCxnSpPr>
          <p:cNvPr id="7" name="Straight Connector 25">
            <a:extLst>
              <a:ext uri="{FF2B5EF4-FFF2-40B4-BE49-F238E27FC236}">
                <a16:creationId xmlns:a16="http://schemas.microsoft.com/office/drawing/2014/main" id="{00C8D2B5-D09F-49C6-9CC9-E9AB571DEC3D}"/>
              </a:ext>
            </a:extLst>
          </p:cNvPr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A98F36-6D84-468F-B615-065B5182D76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0F79819-53A5-4801-8BB1-49D740D401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F2A597C-2DB6-4956-A4A9-0422E0F682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3B2E-ABA5-4093-AA37-CF697EDB1F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971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>
            <a:extLst>
              <a:ext uri="{FF2B5EF4-FFF2-40B4-BE49-F238E27FC236}">
                <a16:creationId xmlns:a16="http://schemas.microsoft.com/office/drawing/2014/main" id="{F9E43633-E580-4E99-8C6B-B54D9F9B85F1}"/>
              </a:ext>
            </a:extLst>
          </p:cNvPr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4934DCE-ED71-413F-A076-3BFE588076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1F500F2-09E3-440C-B9B4-FBFAF5C07E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02DF5A0-AD91-4A5B-B537-2EFF9A2F67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F7A-1C15-4582-B285-A08A059203A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374452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>
            <a:extLst>
              <a:ext uri="{FF2B5EF4-FFF2-40B4-BE49-F238E27FC236}">
                <a16:creationId xmlns:a16="http://schemas.microsoft.com/office/drawing/2014/main" id="{60792CC2-4B6F-4092-A116-CB4475721CFE}"/>
              </a:ext>
            </a:extLst>
          </p:cNvPr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4A592D-B6E1-48DB-B6BF-8C89B7AF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D98B43-2F6E-4059-AE65-4914F2B6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0DB9FC-8C88-4AAD-B712-E80B06BF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BDB4-B2F2-466C-81CF-156314A6174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0853690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>
            <a:extLst>
              <a:ext uri="{FF2B5EF4-FFF2-40B4-BE49-F238E27FC236}">
                <a16:creationId xmlns:a16="http://schemas.microsoft.com/office/drawing/2014/main" id="{261A9225-8687-4D13-8824-0C918A796695}"/>
              </a:ext>
            </a:extLst>
          </p:cNvPr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D3FCB9-E68C-41E6-A6A8-94BE179D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C3D9CE-5A54-42BD-960C-156DB203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01CD50-F5BC-4D9F-AE2E-9679C680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FDFB-A6DB-44AE-A605-823FC7D8A2A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78047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8CD1AAC4-0303-4F20-9588-333558A24FC5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04C63D-DDE9-4F9E-8752-860D50C7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44BA50-C27F-49F9-AE94-EE5D5371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2ADA3F-0739-4B17-87FD-E1698224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0C6A-9398-40E8-901B-583C008EA5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793342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>
            <a:extLst>
              <a:ext uri="{FF2B5EF4-FFF2-40B4-BE49-F238E27FC236}">
                <a16:creationId xmlns:a16="http://schemas.microsoft.com/office/drawing/2014/main" id="{643EE469-01DE-4081-AD18-FDBA731BCACC}"/>
              </a:ext>
            </a:extLst>
          </p:cNvPr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BAA744-221E-4739-99B5-3F7DFA4B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C72FA9-3A9D-4B83-9975-08F9A170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A78B39-4EB1-47A3-B98D-E2017B09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4168-CA8F-445D-B662-843FEBF87F1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133707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4FFDC51B-DC97-4851-8A9E-94B2A856EF08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792AFC2-21CC-4DC1-A6C4-6292B762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882956E-95CD-4112-8255-8E9074A8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0BD769-F335-4BA0-B4C2-273761146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04415-D381-4662-A35B-F7264473E2D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565491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>
            <a:extLst>
              <a:ext uri="{FF2B5EF4-FFF2-40B4-BE49-F238E27FC236}">
                <a16:creationId xmlns:a16="http://schemas.microsoft.com/office/drawing/2014/main" id="{6FFCB603-1EB0-4835-82CE-59AD55DB8F08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FEDD4744-B7A6-489A-B307-405B24C3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94544187-507D-4DBF-B6F6-490C0DDF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C29703F5-07F3-44A7-ABDB-A19DBA7A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3D8F-32EC-489C-A6EA-5EF127761A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0964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>
            <a:extLst>
              <a:ext uri="{FF2B5EF4-FFF2-40B4-BE49-F238E27FC236}">
                <a16:creationId xmlns:a16="http://schemas.microsoft.com/office/drawing/2014/main" id="{72F48744-47A4-4456-B90A-7CF829CE734E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633FE07-863B-47B1-B049-9E16227E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D391778-5192-49A0-BE40-582F501D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DE2795A-6C90-4DBB-8643-94D0A713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8D6F-C6B2-47B8-BADE-19F99FD61D2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90199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CB3B6D-4749-4990-9D7A-8417AF44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EDDD7C-81AF-4365-8BDE-69B3A608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13BE06-D7D6-477A-AB74-F64E1916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693A-84D4-4047-9D75-83C4AD4A2AB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701468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>
            <a:extLst>
              <a:ext uri="{FF2B5EF4-FFF2-40B4-BE49-F238E27FC236}">
                <a16:creationId xmlns:a16="http://schemas.microsoft.com/office/drawing/2014/main" id="{273E946D-67F7-42D1-9F5D-BB492CD3A1C9}"/>
              </a:ext>
            </a:extLst>
          </p:cNvPr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7C64FB6-0FCD-4DE3-9C63-253857E9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2063286-0FC6-4D4E-B322-AAF76636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B91FC0C-928D-4C68-958E-2801C7FF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3878-CC37-49E6-945B-56A231C5B3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520428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837057-CC0F-4888-8CF5-9C76BF51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5E502A-0B98-44D8-A944-4ECCE9C9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5F0834-301B-4913-BA45-77E4169E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8DEB-C4A2-4786-813D-E5C97C1850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506480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61F2BB1B-EEA8-422E-91DF-ECE56ADFEC7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>
              <a:extLst>
                <a:ext uri="{FF2B5EF4-FFF2-40B4-BE49-F238E27FC236}">
                  <a16:creationId xmlns:a16="http://schemas.microsoft.com/office/drawing/2014/main" id="{8EB18C6E-8F4A-4A24-9415-61AF23ECBA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E64577D-889A-4EB4-86A0-01C10A974811}"/>
                </a:ext>
              </a:extLst>
            </p:cNvPr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>
              <a:extLst>
                <a:ext uri="{FF2B5EF4-FFF2-40B4-BE49-F238E27FC236}">
                  <a16:creationId xmlns:a16="http://schemas.microsoft.com/office/drawing/2014/main" id="{BCA34634-8DCE-4D08-8A7F-90DFA93F95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>
              <a:extLst>
                <a:ext uri="{FF2B5EF4-FFF2-40B4-BE49-F238E27FC236}">
                  <a16:creationId xmlns:a16="http://schemas.microsoft.com/office/drawing/2014/main" id="{5F509BA9-DA03-49EC-901F-6EFD6FE2AA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EF1196D-C944-4B7F-9195-7E53952B2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F532EEE-5508-41CB-BA09-7FA0E15D6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1F8C-FB58-448E-8747-F007603EE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18BA8-E23A-4E56-9048-274611407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fi-FI" altLang="fi-FI"/>
              <a:t>Hilkka Heinonen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93E8-01A7-4F6D-A111-13F9639A4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6F74A9D-C04D-4FB9-9500-C5F6B7D7664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84" r:id="rId7"/>
    <p:sldLayoutId id="2147483894" r:id="rId8"/>
    <p:sldLayoutId id="2147483885" r:id="rId9"/>
    <p:sldLayoutId id="2147483886" r:id="rId10"/>
    <p:sldLayoutId id="2147483895" r:id="rId11"/>
    <p:sldLayoutId id="2147483896" r:id="rId12"/>
    <p:sldLayoutId id="2147483887" r:id="rId13"/>
    <p:sldLayoutId id="2147483897" r:id="rId14"/>
    <p:sldLayoutId id="2147483898" r:id="rId15"/>
    <p:sldLayoutId id="2147483899" r:id="rId16"/>
    <p:sldLayoutId id="2147483900" r:id="rId1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372D6A1-C2E5-4522-8CF8-88E91EA8FB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2463" y="1811338"/>
            <a:ext cx="5308600" cy="1516062"/>
          </a:xfrm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Ympäristölupa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D6B65D9-629E-42BF-8DE2-56DFA15912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22463" y="3598863"/>
            <a:ext cx="5308600" cy="17351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Ympäristölupavelvollisuus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Lupaharkinta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Luvan myöntämisen edellytykset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Eräiden suunnitelmien ja ohjelmien vaikutus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Lupamääräykset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r>
              <a:rPr lang="fi-FI" altLang="fi-FI" sz="7200" dirty="0"/>
              <a:t>Luvan voimassaolo</a:t>
            </a:r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endParaRPr lang="fi-FI" altLang="fi-FI" sz="1800" dirty="0"/>
          </a:p>
          <a:p>
            <a:pPr eaLnBrk="1" fontAlgn="auto" hangingPunct="1">
              <a:lnSpc>
                <a:spcPct val="80000"/>
              </a:lnSpc>
              <a:buFont typeface="Arial"/>
              <a:buNone/>
              <a:defRPr/>
            </a:pPr>
            <a:endParaRPr lang="fi-FI" altLang="fi-FI" sz="15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13015CB-0285-446E-88C3-A6A244BC9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516A0C-721C-45F3-B11F-1E6ADDACB9FD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1711100-0756-4826-87C5-BF432F4A3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00225"/>
          </a:xfrm>
          <a:extLst>
            <a:ext uri="{909E8E84-426E-40DD-AFC4-6F175D3DCCD1}">
              <a14:hiddenFill xmlns:a14="http://schemas.microsoft.com/office/drawing/2010/main">
                <a:solidFill>
                  <a:srgbClr val="E7FFE7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Ympäristölupavelvollisuus	     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3F4188-97E7-4B6B-8C67-52F8E3B267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b="1" dirty="0">
                <a:solidFill>
                  <a:schemeClr val="accent4"/>
                </a:solidFill>
              </a:rPr>
              <a:t>Ympäristönsuojelulain (YSL) 27 §:n mukaan ympäristön pilaantumisen vaaraa aiheuttavaan toimintaan, josta säädetään lain liitteessä 1, on oltava lupa. 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dirty="0">
                <a:solidFill>
                  <a:schemeClr val="tx1"/>
                </a:solidFill>
              </a:rPr>
              <a:t>Lisäksi lupa on oltava: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toimintaan, josta voi aiheutua vesistön pilaantumista;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jätevesien johtamiseen, josta saattaa aiheutua ojan, lähteen tai noron pilaantumista;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toimintaan, josta voi aiheutua naapuruussuhdelain 17 §:n 1 momentissa tarkoitettua kohtuutonta rasitusta.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EAD9AA74-9843-4A4F-AF06-439B14C18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5CE739-9379-4440-BF99-483C0CCC436F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CCFCB6F-4376-4DAC-B8AF-6D1A0646D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E7FFE7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Lupaharkinta (YSL 6 luku)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3EC4EEB-72F8-44DB-BDA1-E7B1C6C0BB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fi-FI" altLang="fi-FI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Lupaharkinnan perusteet (48 §), luvan myöntämisen edellytykset (49 §) ja lupamääräykset (52-71</a:t>
            </a:r>
            <a:r>
              <a:rPr lang="fi-FI" altLang="fi-FI" sz="2600" dirty="0">
                <a:solidFill>
                  <a:srgbClr val="FF0000"/>
                </a:solidFill>
              </a:rPr>
              <a:t> </a:t>
            </a:r>
            <a:r>
              <a:rPr lang="fi-FI" altLang="fi-FI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§) muodostavat kiinteän kokonaisuuden, jossa eri osatekijät vaikuttavat lopputulokseen: 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fi-FI" altLang="fi-FI" sz="2600" b="1" dirty="0">
                <a:solidFill>
                  <a:schemeClr val="accent4"/>
                </a:solidFill>
              </a:rPr>
              <a:t>Myönnetäänkö lupa ja millaisilla ehdoilla 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sz="2600" dirty="0">
                <a:solidFill>
                  <a:schemeClr val="tx1"/>
                </a:solidFill>
              </a:rPr>
              <a:t>Huom. Vesitaloushankkeella on oltava vesitalouslupa. Lupa voi edellyttää myös ympäristövaikutusten arviointimenettelyä (YVA-menettelyä). </a:t>
            </a:r>
          </a:p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8C66A63E-F718-4580-BC50-17CCF9417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A4CC78-25A0-4B5D-90BF-B24518F0AB4E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7D315A1-BCEA-43DC-8F5E-015CFD69D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00225"/>
          </a:xfrm>
          <a:extLst>
            <a:ext uri="{909E8E84-426E-40DD-AFC4-6F175D3DCCD1}">
              <a14:hiddenFill xmlns:a14="http://schemas.microsoft.com/office/drawing/2010/main">
                <a:solidFill>
                  <a:srgbClr val="E7FFE7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Lupaharkinnan perusteet </a:t>
            </a:r>
            <a:br>
              <a:rPr lang="fi-FI" altLang="fi-FI" b="1">
                <a:ln>
                  <a:noFill/>
                </a:ln>
              </a:rPr>
            </a:br>
            <a:r>
              <a:rPr lang="fi-FI" altLang="fi-FI" sz="2800" b="1">
                <a:ln>
                  <a:noFill/>
                </a:ln>
              </a:rPr>
              <a:t>(YSL 48 </a:t>
            </a:r>
            <a:r>
              <a:rPr lang="fi-FI" altLang="fi-FI" sz="2800">
                <a:ln>
                  <a:noFill/>
                </a:ln>
              </a:rPr>
              <a:t>§</a:t>
            </a:r>
            <a:r>
              <a:rPr lang="fi-FI" altLang="fi-FI" sz="2800" b="1">
                <a:ln>
                  <a:noFill/>
                </a:ln>
              </a:rPr>
              <a:t>)</a:t>
            </a:r>
            <a:r>
              <a:rPr lang="fi-FI" altLang="fi-FI" b="1">
                <a:ln>
                  <a:noFill/>
                </a:ln>
              </a:rPr>
              <a:t>	     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5C53D5E-D63C-4CCF-9228-1FA4F1358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6338" y="2349500"/>
            <a:ext cx="6799262" cy="35861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fi-FI" altLang="fi-FI" b="1" dirty="0">
                <a:solidFill>
                  <a:schemeClr val="accent4"/>
                </a:solidFill>
              </a:rPr>
              <a:t>Ympäristölupa on myönnettävä, jos toiminta täyttää tämän lain ja jätelain sekä niiden nojalla annettujen säännösten vaatimukset.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dirty="0">
                <a:solidFill>
                  <a:srgbClr val="000000"/>
                </a:solidFill>
              </a:rPr>
              <a:t>Lupaviranomaisen on tutkittava ympäristöluvan myöntämisen edellytykset ja otettava huomioon asiassa annetut lausunnot ja tehdyt muistutukset ja mielipiteet.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dirty="0">
                <a:solidFill>
                  <a:srgbClr val="000000"/>
                </a:solidFill>
              </a:rPr>
              <a:t>Lupaviranomaisen on muutoinkin otettava huomioon, mitä yleisen ja yksityisen edun turvaamiseksi säädetään.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dirty="0">
                <a:solidFill>
                  <a:srgbClr val="000000"/>
                </a:solidFill>
              </a:rPr>
              <a:t>Noudatettava, mitä luonnonsuojelulaissa ja sen nojalla säädetään.</a:t>
            </a:r>
            <a:endParaRPr lang="fi-FI" alt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D73E181A-3D2C-412E-BD1D-CF79C9E12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D60F26-111E-453C-B80C-868F1376A7A1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B759F0BB-62FE-44EA-BAB9-4F8677E26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Luvan myöntämisen edellytykset</a:t>
            </a:r>
            <a:r>
              <a:rPr lang="fi-FI" altLang="fi-FI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alt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(YSL 49 </a:t>
            </a:r>
            <a:r>
              <a:rPr lang="fi-FI" alt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§</a:t>
            </a:r>
            <a:r>
              <a:rPr lang="fi-FI" alt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fi-FI" altLang="fi-FI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C9FB6E1-5FFB-44B5-AC55-BD123B8643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4175125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lnSpc>
                <a:spcPct val="90000"/>
              </a:lnSpc>
              <a:buFont typeface="Arial"/>
              <a:buNone/>
              <a:defRPr/>
            </a:pPr>
            <a:r>
              <a:rPr lang="fi-FI" altLang="fi-FI" sz="2200" b="1" dirty="0">
                <a:solidFill>
                  <a:schemeClr val="accent4"/>
                </a:solidFill>
              </a:rPr>
              <a:t>Toiminnasta ei saa, asetettavat lupamääräykset ja sijoituspaikka huomioon ottaen, aiheutua yksinään tai yhdessä </a:t>
            </a:r>
            <a:r>
              <a:rPr lang="fi-FI" altLang="fi-FI" sz="2200" dirty="0">
                <a:solidFill>
                  <a:schemeClr val="accent4"/>
                </a:solidFill>
              </a:rPr>
              <a:t>(</a:t>
            </a:r>
            <a:r>
              <a:rPr lang="fi-FI" altLang="fi-FI" sz="2200" dirty="0">
                <a:solidFill>
                  <a:schemeClr val="accent4"/>
                </a:solidFill>
                <a:sym typeface="Wingdings" panose="05000000000000000000" pitchFamily="2" charset="2"/>
              </a:rPr>
              <a:t></a:t>
            </a:r>
            <a:r>
              <a:rPr lang="fi-FI" altLang="fi-FI" sz="2200" dirty="0">
                <a:solidFill>
                  <a:schemeClr val="accent4"/>
                </a:solidFill>
              </a:rPr>
              <a:t> eri toimintojen yhteisvaikutus otettava huomioon)</a:t>
            </a:r>
            <a:r>
              <a:rPr lang="fi-FI" altLang="fi-FI" sz="2200" b="1" dirty="0">
                <a:solidFill>
                  <a:schemeClr val="accent4"/>
                </a:solidFill>
              </a:rPr>
              <a:t> muiden toimintojen kanssa: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terveyshaittaa;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merkittävää muuta ympäristön pilaantumista tai sen vaaraa (ks. YSL 5 §);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YSL:n</a:t>
            </a: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pilaamiskieltojen vastaista seurausta (YSL 16-18 §);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erityisten luonnonolosuhteiden huonontumista taikka vedenhankinnan tai yleiseltä kannalta tärkeän muun käyttömahdollisuuden vaarantumista toiminnan vaikutusalueella; 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eräistä naapuruussuhteista annetun lain 17 §:n 1 momentissa tarkoitettua kohtuutonta rasitusta; 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fi-FI" alt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olennaista heikennystä saamelaisten ja kolttien oikeuksiin.</a:t>
            </a: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endParaRPr lang="fi-FI" altLang="fi-FI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endParaRPr lang="fi-FI" alt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eaLnBrk="1" fontAlgn="auto" hangingPunct="1">
              <a:lnSpc>
                <a:spcPct val="90000"/>
              </a:lnSpc>
              <a:buFont typeface="+mj-lt"/>
              <a:buAutoNum type="arabicParenR"/>
              <a:defRPr/>
            </a:pPr>
            <a:endParaRPr lang="fi-FI" alt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D37F432E-3C8C-4DE4-80CD-FD64B1B43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82B371-3AAB-4D4D-B67F-1B15B72338CB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8623240-91D7-4608-8F05-7D80C0904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893175" cy="1800225"/>
          </a:xfrm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Eräiden suunnitelmien ja ohjelmien vaikutus </a:t>
            </a:r>
            <a:r>
              <a:rPr lang="fi-FI" altLang="fi-FI" sz="2800" b="1">
                <a:ln>
                  <a:noFill/>
                </a:ln>
              </a:rPr>
              <a:t>(YSL 51 </a:t>
            </a:r>
            <a:r>
              <a:rPr lang="fi-FI" altLang="fi-FI" sz="2800">
                <a:ln>
                  <a:noFill/>
                </a:ln>
              </a:rPr>
              <a:t>§</a:t>
            </a:r>
            <a:r>
              <a:rPr lang="fi-FI" altLang="fi-FI" sz="2800" b="1">
                <a:ln>
                  <a:noFill/>
                </a:ln>
              </a:rPr>
              <a:t>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2EB9AEA-90B8-41DB-A6A9-7F2DEB1F4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vesien- ja merenhoitosuunnitelmat</a:t>
            </a:r>
          </a:p>
          <a:p>
            <a:pPr eaLnBrk="1" hangingPunct="1"/>
            <a:r>
              <a:rPr lang="fi-FI" altLang="fi-FI"/>
              <a:t>tulvariskien hallintasuunnitelmat</a:t>
            </a:r>
          </a:p>
          <a:p>
            <a:pPr eaLnBrk="1" hangingPunct="1"/>
            <a:r>
              <a:rPr lang="fi-FI" altLang="fi-FI"/>
              <a:t>alueelliset jätesuunnitelmat</a:t>
            </a:r>
          </a:p>
          <a:p>
            <a:pPr eaLnBrk="1" hangingPunct="1"/>
            <a:r>
              <a:rPr lang="fi-FI" altLang="fi-FI"/>
              <a:t>mahdolliset EU-säädöksissä tarkoitetut ympäristönsuojelua koskevat valtakunnalliset suunnitelmat ja ohjelmat (204 §)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i-FI" altLang="fi-FI" b="1">
                <a:solidFill>
                  <a:srgbClr val="C00000"/>
                </a:solidFill>
              </a:rPr>
              <a:t>Huom. myös kaavoitus!</a:t>
            </a:r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701FE7D8-32A6-4160-BF00-1DC6CB3F9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369B74-FD99-4002-848F-1E9550FE736D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4C15E6D-156E-408E-B3F4-374869370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00225"/>
          </a:xfrm>
          <a:extLst>
            <a:ext uri="{909E8E84-426E-40DD-AFC4-6F175D3DCCD1}">
              <a14:hiddenFill xmlns:a14="http://schemas.microsoft.com/office/drawing/2010/main">
                <a:solidFill>
                  <a:srgbClr val="E7FFE7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Lupamääräykset</a:t>
            </a:r>
            <a:r>
              <a:rPr lang="fi-FI" altLang="fi-FI" sz="3200" b="1">
                <a:ln>
                  <a:noFill/>
                </a:ln>
              </a:rPr>
              <a:t> </a:t>
            </a:r>
            <a:br>
              <a:rPr lang="fi-FI" altLang="fi-FI" sz="3200" b="1">
                <a:ln>
                  <a:noFill/>
                </a:ln>
              </a:rPr>
            </a:br>
            <a:r>
              <a:rPr lang="fi-FI" altLang="fi-FI" sz="3200" b="1">
                <a:ln>
                  <a:noFill/>
                </a:ln>
              </a:rPr>
              <a:t>(YSL 52 </a:t>
            </a:r>
            <a:r>
              <a:rPr lang="fi-FI" altLang="fi-FI" sz="3200">
                <a:ln>
                  <a:noFill/>
                </a:ln>
              </a:rPr>
              <a:t>§</a:t>
            </a:r>
            <a:r>
              <a:rPr lang="fi-FI" altLang="fi-FI" sz="3200" b="1">
                <a:ln>
                  <a:noFill/>
                </a:ln>
              </a:rPr>
              <a:t>)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C78D7FE-ADA0-4940-A89C-3AD176F27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8229600" cy="4292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rgbClr val="83992A"/>
              </a:buClr>
              <a:buFont typeface="Arial" panose="020B0604020202020204" pitchFamily="34" charset="0"/>
              <a:buNone/>
              <a:defRPr/>
            </a:pPr>
            <a:r>
              <a:rPr lang="fi-FI" altLang="fi-FI" sz="2000" b="1" dirty="0">
                <a:solidFill>
                  <a:srgbClr val="A23C33"/>
                </a:solidFill>
              </a:rPr>
              <a:t>Päästöjen rajoittamismääräysten tulee perustua parhaaseen käyttökelpoiseen tekniikkaan (BAT)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fi-FI" alt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Lupamääräyksiä annettaessa on otettava huomioon:</a:t>
            </a:r>
          </a:p>
          <a:p>
            <a:pPr lvl="1"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toiminnan luonne</a:t>
            </a:r>
          </a:p>
          <a:p>
            <a:pPr lvl="1"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vaikutusalueen ominaisuudet</a:t>
            </a:r>
          </a:p>
          <a:p>
            <a:pPr lvl="1"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vaikutus ympäristöön kokonaisuutena</a:t>
            </a:r>
          </a:p>
          <a:p>
            <a:pPr lvl="1"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pilaantumisen ehkäisemistoimien merkitys ympäristön kokonaisuuden kannalta</a:t>
            </a:r>
          </a:p>
          <a:p>
            <a:pPr lvl="1" eaLnBrk="1" fontAlgn="auto" hangingPunct="1">
              <a:buFont typeface="Arial"/>
              <a:buChar char="•"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tekniset ja taloudelliset mahdollisuudet toimien toteuttamiseksi</a:t>
            </a:r>
            <a:endParaRPr lang="fi-FI" altLang="fi-FI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4012D228-5771-480E-89E8-5670D42BC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F92C2E-9984-4E50-A8AC-8A551B07F5B8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E97947C-14C3-40B7-9EF8-1EBE73DE0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DFFFD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i-FI" altLang="fi-FI" b="1">
                <a:ln>
                  <a:noFill/>
                </a:ln>
              </a:rPr>
              <a:t>Luvan voimassaolo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12761AB-F9B9-4A91-AE10-73F0B3D07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507413" cy="3781425"/>
          </a:xfrm>
        </p:spPr>
        <p:txBody>
          <a:bodyPr/>
          <a:lstStyle/>
          <a:p>
            <a:pPr lvl="1" eaLnBrk="1" hangingPunct="1"/>
            <a:r>
              <a:rPr lang="fi-FI" altLang="fi-FI"/>
              <a:t>Lupa on voimassa toistaiseksi (tai määräajan)</a:t>
            </a:r>
          </a:p>
          <a:p>
            <a:pPr lvl="1" eaLnBrk="1" hangingPunct="1"/>
            <a:r>
              <a:rPr lang="fi-FI" altLang="fi-FI"/>
              <a:t>Luvan muuttaminen</a:t>
            </a:r>
          </a:p>
          <a:p>
            <a:pPr lvl="2" eaLnBrk="1" hangingPunct="1"/>
            <a:r>
              <a:rPr lang="fi-FI" altLang="fi-FI" sz="2000"/>
              <a:t>pilaantuminen tai sen vaara poikkeaa ennalta arvioidusta </a:t>
            </a:r>
          </a:p>
          <a:p>
            <a:pPr lvl="2" eaLnBrk="1" hangingPunct="1"/>
            <a:r>
              <a:rPr lang="fi-FI" altLang="fi-FI" sz="2000"/>
              <a:t>aiheutuu YSL:ssa kielletty seuraus</a:t>
            </a:r>
          </a:p>
          <a:p>
            <a:pPr lvl="2" eaLnBrk="1" hangingPunct="1"/>
            <a:r>
              <a:rPr lang="fi-FI" altLang="fi-FI" sz="2000"/>
              <a:t>BAT</a:t>
            </a:r>
          </a:p>
          <a:p>
            <a:pPr lvl="2" eaLnBrk="1" hangingPunct="1"/>
            <a:r>
              <a:rPr lang="fi-FI" altLang="fi-FI" sz="2000"/>
              <a:t>Ulkopuoliset olosuhteet ovat muuttuneet</a:t>
            </a:r>
          </a:p>
          <a:p>
            <a:pPr lvl="2" eaLnBrk="1" hangingPunct="1"/>
            <a:r>
              <a:rPr lang="fi-FI" altLang="fi-FI" sz="2000"/>
              <a:t>säädösmuutokset</a:t>
            </a:r>
          </a:p>
          <a:p>
            <a:pPr lvl="1" eaLnBrk="1" hangingPunct="1"/>
            <a:r>
              <a:rPr lang="fi-FI" altLang="fi-FI"/>
              <a:t>Luvan raukeaminen ja peruuttaminen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B8D742DF-D058-42C9-A291-F864B2706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10B3F-5FC0-47F5-A48F-6C15B5DBBB4D}" type="slidenum">
              <a:rPr lang="fi-FI" altLang="fi-FI" smtClean="0"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aninen">
  <a:themeElements>
    <a:clrScheme name="Orgaaninen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aninen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anin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2721</TotalTime>
  <Words>422</Words>
  <Application>Microsoft Office PowerPoint</Application>
  <PresentationFormat>Näytössä katseltava diaesitys (4:3)</PresentationFormat>
  <Paragraphs>68</Paragraphs>
  <Slides>8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Garamond</vt:lpstr>
      <vt:lpstr>Arial</vt:lpstr>
      <vt:lpstr>Verdana</vt:lpstr>
      <vt:lpstr>Wingdings</vt:lpstr>
      <vt:lpstr>Orgaaninen</vt:lpstr>
      <vt:lpstr>Ympäristölupa</vt:lpstr>
      <vt:lpstr>Ympäristölupavelvollisuus      </vt:lpstr>
      <vt:lpstr>Lupaharkinta (YSL 6 luku)</vt:lpstr>
      <vt:lpstr>Lupaharkinnan perusteet  (YSL 48 §)      </vt:lpstr>
      <vt:lpstr>Luvan myöntämisen edellytykset (YSL 49 §)</vt:lpstr>
      <vt:lpstr>Eräiden suunnitelmien ja ohjelmien vaikutus (YSL 51 §)</vt:lpstr>
      <vt:lpstr>Lupamääräykset  (YSL 52 §)</vt:lpstr>
      <vt:lpstr>Luvan voimassaolo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Ympäristölupa</dc:title>
  <dc:creator>Hilkka Heinonen</dc:creator>
  <cp:lastModifiedBy>Swanljung Klas</cp:lastModifiedBy>
  <cp:revision>41</cp:revision>
  <dcterms:created xsi:type="dcterms:W3CDTF">2011-06-07T16:18:54Z</dcterms:created>
  <dcterms:modified xsi:type="dcterms:W3CDTF">2022-03-18T13:00:23Z</dcterms:modified>
</cp:coreProperties>
</file>