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10"/>
  </p:notesMasterIdLst>
  <p:sldIdLst>
    <p:sldId id="293" r:id="rId2"/>
    <p:sldId id="262" r:id="rId3"/>
    <p:sldId id="266" r:id="rId4"/>
    <p:sldId id="313" r:id="rId5"/>
    <p:sldId id="271" r:id="rId6"/>
    <p:sldId id="301" r:id="rId7"/>
    <p:sldId id="277" r:id="rId8"/>
    <p:sldId id="280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66FFFF"/>
    <a:srgbClr val="FFCC00"/>
    <a:srgbClr val="FF9933"/>
    <a:srgbClr val="E7FFE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84" autoAdjust="0"/>
    <p:restoredTop sz="94737" autoAdjust="0"/>
  </p:normalViewPr>
  <p:slideViewPr>
    <p:cSldViewPr>
      <p:cViewPr varScale="1">
        <p:scale>
          <a:sx n="67" d="100"/>
          <a:sy n="67" d="100"/>
        </p:scale>
        <p:origin x="13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196D4AA-4547-494E-A786-3B55805559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DC2678A-BC42-4DB4-A2D6-BE95F513F77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AA518624-21C0-41F9-9083-D7FA3C3E8465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7272C3B-0E81-4812-8536-95BE9ED4222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noProof="0"/>
              <a:t>Muokkaa tekstin perustyylejä napsauttamalla</a:t>
            </a:r>
          </a:p>
          <a:p>
            <a:pPr lvl="1"/>
            <a:r>
              <a:rPr lang="fi-FI" altLang="fi-FI" noProof="0"/>
              <a:t>toinen taso</a:t>
            </a:r>
          </a:p>
          <a:p>
            <a:pPr lvl="2"/>
            <a:r>
              <a:rPr lang="fi-FI" altLang="fi-FI" noProof="0"/>
              <a:t>kolmas taso</a:t>
            </a:r>
          </a:p>
          <a:p>
            <a:pPr lvl="3"/>
            <a:r>
              <a:rPr lang="fi-FI" altLang="fi-FI" noProof="0"/>
              <a:t>neljäs taso</a:t>
            </a:r>
          </a:p>
          <a:p>
            <a:pPr lvl="4"/>
            <a:r>
              <a:rPr lang="fi-FI" altLang="fi-FI" noProof="0"/>
              <a:t>viides taso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C39985E-6BB6-4741-A9C4-B8D49BC9A02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4E8B8973-2F2E-4BE7-961C-A96191A2AC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390F16F-67EC-4121-A667-FEFC44A0822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042F635-8FA0-4628-BF4F-7F727D5F96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64DA214-A81F-49E3-83AE-7687EDF1CF85}" type="slidenum">
              <a:rPr lang="fi-FI" alt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i-FI" altLang="fi-FI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CFBA8E8F-80E6-4549-956F-BA2A55BFD31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E0C1816-F3E1-4A84-A15F-DFC0CF189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67EE407A-DC6D-4964-96F7-4A6828E312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404340-2E20-49ED-AE90-20FDF907CC46}" type="slidenum">
              <a:rPr lang="fi-FI" alt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i-FI" altLang="fi-FI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A6043E25-479E-44CF-A638-53C89EA4E99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78CB7876-11DD-4F93-8B01-0F12B8557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3BDEDC3-9273-4398-83CA-F60E594534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A9F6C79-C451-4060-A9E0-62F9170F08C0}" type="slidenum">
              <a:rPr lang="fi-FI" alt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i-FI" altLang="fi-FI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5E211285-26E8-40D5-88DA-E7F6FF37DF5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8A1448FB-8F45-4530-99FB-B54BA6201B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8DD17E60-A48E-4094-BE5B-1207B7181F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21456D-641B-49CB-886E-3195C498241F}" type="slidenum">
              <a:rPr lang="fi-FI" alt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i-FI" altLang="fi-FI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34E81E3E-8195-4D03-A849-D670C7AC82F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94A1854-F8C2-46BC-B0BB-5482C44AF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5D7AEA9D-2C0C-450A-9E31-74DC029FF2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698156-DEBE-48DC-B62A-B76A3495A6BE}" type="slidenum">
              <a:rPr lang="fi-FI" altLang="fi-FI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i-FI" altLang="fi-FI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062400E0-8888-485F-957F-87DD2E55ED0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9C4084EB-B96F-42A2-AA58-31E107FD8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fi-FI" altLang="fi-FI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95014FBE-E773-4E4C-897B-C34D7D2B563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677" cy="6858000"/>
          </a:xfrm>
        </p:grpSpPr>
        <p:pic>
          <p:nvPicPr>
            <p:cNvPr id="5" name="Picture 7" descr="SD-PanelTitle-R1.png">
              <a:extLst>
                <a:ext uri="{FF2B5EF4-FFF2-40B4-BE49-F238E27FC236}">
                  <a16:creationId xmlns:a16="http://schemas.microsoft.com/office/drawing/2014/main" id="{33F217C8-B572-451A-B18E-2027A059FB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BB1BE67C-77E6-4776-BACB-D6F0ECD33BCE}"/>
                </a:ext>
              </a:extLst>
            </p:cNvPr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7" name="Picture 11" descr="HDRibbonTitle-UniformTrim.png">
              <a:extLst>
                <a:ext uri="{FF2B5EF4-FFF2-40B4-BE49-F238E27FC236}">
                  <a16:creationId xmlns:a16="http://schemas.microsoft.com/office/drawing/2014/main" id="{9612122A-0778-4497-A6B8-3213EDD180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0" y="3128434"/>
              <a:ext cx="1664208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2" descr="HDRibbonTitle-UniformTrim.png">
              <a:extLst>
                <a:ext uri="{FF2B5EF4-FFF2-40B4-BE49-F238E27FC236}">
                  <a16:creationId xmlns:a16="http://schemas.microsoft.com/office/drawing/2014/main" id="{5E969BAC-0B2E-4B29-BC16-63DA2F6630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7480469" y="3128434"/>
              <a:ext cx="1664208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Straight Connector 14">
            <a:extLst>
              <a:ext uri="{FF2B5EF4-FFF2-40B4-BE49-F238E27FC236}">
                <a16:creationId xmlns:a16="http://schemas.microsoft.com/office/drawing/2014/main" id="{DEF91D72-FD25-47C5-9118-E4A6F73CDCF9}"/>
              </a:ext>
            </a:extLst>
          </p:cNvPr>
          <p:cNvCxnSpPr/>
          <p:nvPr/>
        </p:nvCxnSpPr>
        <p:spPr>
          <a:xfrm>
            <a:off x="2019300" y="3471863"/>
            <a:ext cx="511333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E7013DE-82A9-40CE-ACB6-C7151585BF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65838" y="5054600"/>
            <a:ext cx="6731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01C4894-A1BD-4B69-A9D2-8AF843407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22463" y="5054600"/>
            <a:ext cx="40640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A019405A-740C-4F7B-9B7C-740B15A2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16725" y="5054600"/>
            <a:ext cx="4143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E3E6E-4F56-4C4D-B07F-42863CFA86D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4342621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9FCC4E9-1EF3-4639-A7F7-8FDFFF760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202BA9-0201-4304-AD57-38981BD79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F4585D-DF1B-4BA3-BCB6-B7D1353CA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46CBC-7C65-4FEA-9F31-4CAA49D53D4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0526229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4">
            <a:extLst>
              <a:ext uri="{FF2B5EF4-FFF2-40B4-BE49-F238E27FC236}">
                <a16:creationId xmlns:a16="http://schemas.microsoft.com/office/drawing/2014/main" id="{71720600-76BA-498B-A6D0-50C07799B408}"/>
              </a:ext>
            </a:extLst>
          </p:cNvPr>
          <p:cNvCxnSpPr/>
          <p:nvPr/>
        </p:nvCxnSpPr>
        <p:spPr>
          <a:xfrm>
            <a:off x="1277938" y="4140200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EF69E93-81DE-411F-9B7E-FF5E544DC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7B038A1-F5D1-41C3-8F31-94DF62FCF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B8A110C-108E-4999-A25C-1C75A7129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A76FB-F4EA-44CC-BD4F-7E4972B8881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1721748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>
            <a:extLst>
              <a:ext uri="{FF2B5EF4-FFF2-40B4-BE49-F238E27FC236}">
                <a16:creationId xmlns:a16="http://schemas.microsoft.com/office/drawing/2014/main" id="{DDA6F22E-7D7B-4994-9D9B-660E9B780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313" y="904875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fi-FI" sz="7200"/>
              <a:t>“</a:t>
            </a:r>
          </a:p>
        </p:txBody>
      </p:sp>
      <p:sp>
        <p:nvSpPr>
          <p:cNvPr id="6" name="TextBox 14">
            <a:extLst>
              <a:ext uri="{FF2B5EF4-FFF2-40B4-BE49-F238E27FC236}">
                <a16:creationId xmlns:a16="http://schemas.microsoft.com/office/drawing/2014/main" id="{901F2504-4697-43B7-9D66-09C3D17C9F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4288" y="2827338"/>
            <a:ext cx="457200" cy="585787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altLang="fi-FI" sz="7200"/>
              <a:t>”</a:t>
            </a:r>
          </a:p>
        </p:txBody>
      </p:sp>
      <p:cxnSp>
        <p:nvCxnSpPr>
          <p:cNvPr id="7" name="Straight Connector 18">
            <a:extLst>
              <a:ext uri="{FF2B5EF4-FFF2-40B4-BE49-F238E27FC236}">
                <a16:creationId xmlns:a16="http://schemas.microsoft.com/office/drawing/2014/main" id="{EF1CFBBB-E424-45FA-8BC6-B61E03BC0FC1}"/>
              </a:ext>
            </a:extLst>
          </p:cNvPr>
          <p:cNvCxnSpPr/>
          <p:nvPr/>
        </p:nvCxnSpPr>
        <p:spPr>
          <a:xfrm>
            <a:off x="1277938" y="41402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9523BF1-9194-43F3-B8EC-E96AD383DD9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71CC9F3-D4F7-454A-AE70-104EE12ECF4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0A7024D-CA15-40EF-BDBE-BDCF00D4941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872D3-95D3-4A2A-B3E5-466252B7F8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0199897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826BE-42A1-4131-969B-977FD15E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824CA-1FF0-4043-97F8-162B264A7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A4AD0-8E8B-4FA5-B49C-0B31C5143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B722B-9202-4D6D-AE39-172A6C9B8CC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0704711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1">
            <a:extLst>
              <a:ext uri="{FF2B5EF4-FFF2-40B4-BE49-F238E27FC236}">
                <a16:creationId xmlns:a16="http://schemas.microsoft.com/office/drawing/2014/main" id="{6B08A0AE-707C-43E1-A8C2-F548F8D2F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888" y="896938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fi-FI" sz="8000"/>
              <a:t>“</a:t>
            </a:r>
          </a:p>
        </p:txBody>
      </p:sp>
      <p:sp>
        <p:nvSpPr>
          <p:cNvPr id="6" name="TextBox 12">
            <a:extLst>
              <a:ext uri="{FF2B5EF4-FFF2-40B4-BE49-F238E27FC236}">
                <a16:creationId xmlns:a16="http://schemas.microsoft.com/office/drawing/2014/main" id="{605A73CC-1CC4-416F-82AA-B1FF93348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0163" y="2608263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altLang="fi-FI" sz="8000"/>
              <a:t>”</a:t>
            </a:r>
          </a:p>
        </p:txBody>
      </p:sp>
      <p:cxnSp>
        <p:nvCxnSpPr>
          <p:cNvPr id="7" name="Straight Connector 25">
            <a:extLst>
              <a:ext uri="{FF2B5EF4-FFF2-40B4-BE49-F238E27FC236}">
                <a16:creationId xmlns:a16="http://schemas.microsoft.com/office/drawing/2014/main" id="{00C8D2B5-D09F-49C6-9CC9-E9AB571DEC3D}"/>
              </a:ext>
            </a:extLst>
          </p:cNvPr>
          <p:cNvCxnSpPr/>
          <p:nvPr/>
        </p:nvCxnSpPr>
        <p:spPr>
          <a:xfrm>
            <a:off x="1277938" y="342900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3A98F36-6D84-468F-B615-065B5182D764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0F79819-53A5-4801-8BB1-49D740D401F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F2A597C-2DB6-4956-A4A9-0422E0F682C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3B2E-ABA5-4093-AA37-CF697EDB1FC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971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4">
            <a:extLst>
              <a:ext uri="{FF2B5EF4-FFF2-40B4-BE49-F238E27FC236}">
                <a16:creationId xmlns:a16="http://schemas.microsoft.com/office/drawing/2014/main" id="{F9E43633-E580-4E99-8C6B-B54D9F9B85F1}"/>
              </a:ext>
            </a:extLst>
          </p:cNvPr>
          <p:cNvCxnSpPr/>
          <p:nvPr/>
        </p:nvCxnSpPr>
        <p:spPr>
          <a:xfrm>
            <a:off x="1277938" y="3429000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rtlCol="0">
            <a:normAutofit/>
          </a:bodyPr>
          <a:lstStyle>
            <a:lvl1pPr>
              <a:defRPr lang="en-US" sz="3200" b="0" dirty="0"/>
            </a:lvl1pPr>
          </a:lstStyle>
          <a:p>
            <a:pPr lvl="0"/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4934DCE-ED71-413F-A076-3BFE588076F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1F500F2-09E3-440C-B9B4-FBFAF5C07E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02DF5A0-AD91-4A5B-B537-2EFF9A2F672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42F7A-1C15-4582-B285-A08A059203A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37445268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3">
            <a:extLst>
              <a:ext uri="{FF2B5EF4-FFF2-40B4-BE49-F238E27FC236}">
                <a16:creationId xmlns:a16="http://schemas.microsoft.com/office/drawing/2014/main" id="{60792CC2-4B6F-4092-A116-CB4475721CFE}"/>
              </a:ext>
            </a:extLst>
          </p:cNvPr>
          <p:cNvCxnSpPr/>
          <p:nvPr/>
        </p:nvCxnSpPr>
        <p:spPr>
          <a:xfrm>
            <a:off x="1277938" y="2354263"/>
            <a:ext cx="660717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4A592D-B6E1-48DB-B6BF-8C89B7AF6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CD98B43-2F6E-4059-AE65-4914F2B6B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0DB9FC-8C88-4AAD-B712-E80B06BF4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EBDB4-B2F2-466C-81CF-156314A6174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0853690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3">
            <a:extLst>
              <a:ext uri="{FF2B5EF4-FFF2-40B4-BE49-F238E27FC236}">
                <a16:creationId xmlns:a16="http://schemas.microsoft.com/office/drawing/2014/main" id="{261A9225-8687-4D13-8824-0C918A796695}"/>
              </a:ext>
            </a:extLst>
          </p:cNvPr>
          <p:cNvCxnSpPr/>
          <p:nvPr/>
        </p:nvCxnSpPr>
        <p:spPr>
          <a:xfrm>
            <a:off x="6245225" y="906463"/>
            <a:ext cx="0" cy="496887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D3FCB9-E68C-41E6-A6A8-94BE179D8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8C3D9CE-5A54-42BD-960C-156DB203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01CD50-F5BC-4D9F-AE2E-9679C6806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4FDFB-A6DB-44AE-A605-823FC7D8A2A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78047390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>
            <a:extLst>
              <a:ext uri="{FF2B5EF4-FFF2-40B4-BE49-F238E27FC236}">
                <a16:creationId xmlns:a16="http://schemas.microsoft.com/office/drawing/2014/main" id="{8CD1AAC4-0303-4F20-9588-333558A24FC5}"/>
              </a:ext>
            </a:extLst>
          </p:cNvPr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04C63D-DDE9-4F9E-8752-860D50C7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44BA50-C27F-49F9-AE94-EE5D5371B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62ADA3F-0739-4B17-87FD-E1698224D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C0C6A-9398-40E8-901B-583C008EA54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7933427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0">
            <a:extLst>
              <a:ext uri="{FF2B5EF4-FFF2-40B4-BE49-F238E27FC236}">
                <a16:creationId xmlns:a16="http://schemas.microsoft.com/office/drawing/2014/main" id="{643EE469-01DE-4081-AD18-FDBA731BCACC}"/>
              </a:ext>
            </a:extLst>
          </p:cNvPr>
          <p:cNvCxnSpPr/>
          <p:nvPr/>
        </p:nvCxnSpPr>
        <p:spPr>
          <a:xfrm>
            <a:off x="1277938" y="35988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BAA744-221E-4739-99B5-3F7DFA4B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AC72FA9-3A9D-4B83-9975-08F9A170C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A78B39-4EB1-47A3-B98D-E2017B09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84168-CA8F-445D-B662-843FEBF87F1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7133707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4FFDC51B-DC97-4851-8A9E-94B2A856EF08}"/>
              </a:ext>
            </a:extLst>
          </p:cNvPr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792AFC2-21CC-4DC1-A6C4-6292B7626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882956E-95CD-4112-8255-8E9074A8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A0BD769-F335-4BA0-B4C2-273761146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04415-D381-4662-A35B-F7264473E2D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6565491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40">
            <a:extLst>
              <a:ext uri="{FF2B5EF4-FFF2-40B4-BE49-F238E27FC236}">
                <a16:creationId xmlns:a16="http://schemas.microsoft.com/office/drawing/2014/main" id="{6FFCB603-1EB0-4835-82CE-59AD55DB8F08}"/>
              </a:ext>
            </a:extLst>
          </p:cNvPr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FEDD4744-B7A6-489A-B307-405B24C32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94544187-507D-4DBF-B6F6-490C0DDF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C29703F5-07F3-44A7-ABDB-A19DBA7A7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23D8F-32EC-489C-A6EA-5EF127761A7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09644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13">
            <a:extLst>
              <a:ext uri="{FF2B5EF4-FFF2-40B4-BE49-F238E27FC236}">
                <a16:creationId xmlns:a16="http://schemas.microsoft.com/office/drawing/2014/main" id="{72F48744-47A4-4456-B90A-7CF829CE734E}"/>
              </a:ext>
            </a:extLst>
          </p:cNvPr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E633FE07-863B-47B1-B049-9E16227E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D391778-5192-49A0-BE40-582F501D4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5DE2795A-6C90-4DBB-8643-94D0A7136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38D6F-C6B2-47B8-BADE-19F99FD61D29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901995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CB3B6D-4749-4990-9D7A-8417AF447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EDDD7C-81AF-4365-8BDE-69B3A608B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113BE06-D7D6-477A-AB74-F64E1916B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7693A-84D4-4047-9D75-83C4AD4A2AB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7014682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15">
            <a:extLst>
              <a:ext uri="{FF2B5EF4-FFF2-40B4-BE49-F238E27FC236}">
                <a16:creationId xmlns:a16="http://schemas.microsoft.com/office/drawing/2014/main" id="{273E946D-67F7-42D1-9F5D-BB492CD3A1C9}"/>
              </a:ext>
            </a:extLst>
          </p:cNvPr>
          <p:cNvCxnSpPr/>
          <p:nvPr/>
        </p:nvCxnSpPr>
        <p:spPr>
          <a:xfrm>
            <a:off x="1277938" y="2913063"/>
            <a:ext cx="23336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7C64FB6-0FCD-4DE3-9C63-253857E9F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2063286-0FC6-4D4E-B322-AAF766362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2B91FC0C-928D-4C68-958E-2801C7FFF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3878-CC37-49E6-945B-56A231C5B3E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15204281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 noProof="0"/>
              <a:t>Lisää kuva napsauttamalla kuvaketta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2837057-CC0F-4888-8CF5-9C76BF514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85E502A-0B98-44D8-A944-4ECCE9C9F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5F0834-301B-4913-BA45-77E4169E3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08DEB-C4A2-4786-813D-E5C97C18504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4506480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>
            <a:extLst>
              <a:ext uri="{FF2B5EF4-FFF2-40B4-BE49-F238E27FC236}">
                <a16:creationId xmlns:a16="http://schemas.microsoft.com/office/drawing/2014/main" id="{61F2BB1B-EEA8-422E-91DF-ECE56ADFEC7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51938" cy="6858000"/>
            <a:chOff x="0" y="0"/>
            <a:chExt cx="9152467" cy="6858000"/>
          </a:xfrm>
        </p:grpSpPr>
        <p:pic>
          <p:nvPicPr>
            <p:cNvPr id="1032" name="Picture 7" descr="SD-PanelContent.png">
              <a:extLst>
                <a:ext uri="{FF2B5EF4-FFF2-40B4-BE49-F238E27FC236}">
                  <a16:creationId xmlns:a16="http://schemas.microsoft.com/office/drawing/2014/main" id="{8EB18C6E-8F4A-4A24-9415-61AF23ECBA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E64577D-889A-4EB4-86A0-01C10A974811}"/>
                </a:ext>
              </a:extLst>
            </p:cNvPr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36" name="Picture 9" descr="HDRibbonContent-UniformTrim.png">
              <a:extLst>
                <a:ext uri="{FF2B5EF4-FFF2-40B4-BE49-F238E27FC236}">
                  <a16:creationId xmlns:a16="http://schemas.microsoft.com/office/drawing/2014/main" id="{BCA34634-8DCE-4D08-8A7F-90DFA93F95F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0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0" descr="HDRibbonContent-UniformTrim.png">
              <a:extLst>
                <a:ext uri="{FF2B5EF4-FFF2-40B4-BE49-F238E27FC236}">
                  <a16:creationId xmlns:a16="http://schemas.microsoft.com/office/drawing/2014/main" id="{5F509BA9-DA03-49EC-901F-6EFD6FE2AA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8466667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8EF1196D-C944-4B7F-9195-7E53952B2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6338" y="915988"/>
            <a:ext cx="67992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ots. perustyyl. napsautt.</a:t>
            </a:r>
            <a:endParaRPr lang="en-US" altLang="fi-FI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3F532EEE-5508-41CB-BA09-7FA0E15D63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0788"/>
            <a:ext cx="6799262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  <a:endParaRPr lang="en-US" alt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91F8C-FB58-448E-8747-F007603EE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56350" y="5961063"/>
            <a:ext cx="114935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18BA8-E23A-4E56-9048-274611407F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76338" y="5961063"/>
            <a:ext cx="51054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r>
              <a:rPr lang="fi-FI" altLang="fi-FI"/>
              <a:t>Hilkka Heinonen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793E8-01A7-4F6D-A111-13F9639A4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80313" y="5961063"/>
            <a:ext cx="39528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6F74A9D-C04D-4FB9-9500-C5F6B7D7664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84" r:id="rId7"/>
    <p:sldLayoutId id="2147483894" r:id="rId8"/>
    <p:sldLayoutId id="2147483885" r:id="rId9"/>
    <p:sldLayoutId id="2147483886" r:id="rId10"/>
    <p:sldLayoutId id="2147483895" r:id="rId11"/>
    <p:sldLayoutId id="2147483896" r:id="rId12"/>
    <p:sldLayoutId id="2147483887" r:id="rId13"/>
    <p:sldLayoutId id="2147483897" r:id="rId14"/>
    <p:sldLayoutId id="2147483898" r:id="rId15"/>
    <p:sldLayoutId id="2147483899" r:id="rId16"/>
    <p:sldLayoutId id="2147483900" r:id="rId17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rgbClr val="262626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2pPr>
      <a:lvl3pPr marL="1200150" indent="-2857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3pPr>
      <a:lvl4pPr marL="15430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2000250" indent="-171450" algn="l" defTabSz="457200" rtl="0" eaLnBrk="0" fontAlgn="base" hangingPunct="0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400"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372D6A1-C2E5-4522-8CF8-88E91EA8FB6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22463" y="1811338"/>
            <a:ext cx="5308600" cy="1516062"/>
          </a:xfrm>
        </p:spPr>
        <p:txBody>
          <a:bodyPr/>
          <a:lstStyle/>
          <a:p>
            <a:pPr eaLnBrk="1" hangingPunct="1"/>
            <a:r>
              <a:rPr lang="fi-FI" altLang="fi-FI" b="1">
                <a:ln>
                  <a:noFill/>
                </a:ln>
              </a:rPr>
              <a:t>Ympäristölupa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1D6B65D9-629E-42BF-8DE2-56DFA15912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22463" y="3598863"/>
            <a:ext cx="5308600" cy="1735137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fi-FI" altLang="fi-FI" sz="7200" dirty="0"/>
              <a:t>Ympäristölupavelvollisuus</a:t>
            </a:r>
          </a:p>
          <a:p>
            <a:pPr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fi-FI" altLang="fi-FI" sz="7200" dirty="0"/>
              <a:t>Lupaharkinta</a:t>
            </a:r>
          </a:p>
          <a:p>
            <a:pPr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fi-FI" altLang="fi-FI" sz="7200" dirty="0"/>
              <a:t>Luvan myöntämisen edellytykset</a:t>
            </a:r>
          </a:p>
          <a:p>
            <a:pPr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fi-FI" altLang="fi-FI" sz="7200" dirty="0"/>
              <a:t>Eräiden suunnitelmien ja ohjelmien vaikutus</a:t>
            </a:r>
          </a:p>
          <a:p>
            <a:pPr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fi-FI" altLang="fi-FI" sz="7200" dirty="0"/>
              <a:t>Lupamääräykset</a:t>
            </a:r>
          </a:p>
          <a:p>
            <a:pPr eaLnBrk="1" fontAlgn="auto" hangingPunct="1">
              <a:lnSpc>
                <a:spcPct val="80000"/>
              </a:lnSpc>
              <a:buFont typeface="Arial"/>
              <a:buNone/>
              <a:defRPr/>
            </a:pPr>
            <a:r>
              <a:rPr lang="fi-FI" altLang="fi-FI" sz="7200" dirty="0"/>
              <a:t>Luvan voimassaolo</a:t>
            </a:r>
          </a:p>
          <a:p>
            <a:pPr eaLnBrk="1" fontAlgn="auto" hangingPunct="1">
              <a:lnSpc>
                <a:spcPct val="80000"/>
              </a:lnSpc>
              <a:buFont typeface="Arial"/>
              <a:buNone/>
              <a:defRPr/>
            </a:pPr>
            <a:endParaRPr lang="fi-FI" altLang="fi-FI" sz="1800" dirty="0"/>
          </a:p>
          <a:p>
            <a:pPr eaLnBrk="1" fontAlgn="auto" hangingPunct="1">
              <a:lnSpc>
                <a:spcPct val="80000"/>
              </a:lnSpc>
              <a:buFont typeface="Arial"/>
              <a:buNone/>
              <a:defRPr/>
            </a:pPr>
            <a:endParaRPr lang="fi-FI" altLang="fi-FI" sz="1500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213015CB-0285-446E-88C3-A6A244BC96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516A0C-721C-45F3-B11F-1E6ADDACB9FD}" type="slidenum">
              <a:rPr lang="fi-FI" altLang="fi-FI" smtClean="0">
                <a:latin typeface="Verdan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 altLang="fi-FI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1711100-0756-4826-87C5-BF432F4A3D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800225"/>
          </a:xfrm>
          <a:extLst>
            <a:ext uri="{909E8E84-426E-40DD-AFC4-6F175D3DCCD1}">
              <a14:hiddenFill xmlns:a14="http://schemas.microsoft.com/office/drawing/2010/main">
                <a:solidFill>
                  <a:srgbClr val="E7FFE7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fi-FI" altLang="fi-FI" b="1">
                <a:ln>
                  <a:noFill/>
                </a:ln>
              </a:rPr>
              <a:t>Ympäristölupavelvollisuus	     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D3F4188-97E7-4B6B-8C67-52F8E3B267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fi-FI" altLang="fi-FI" b="1" dirty="0">
                <a:solidFill>
                  <a:schemeClr val="accent4"/>
                </a:solidFill>
              </a:rPr>
              <a:t>Ympäristönsuojelulain (YSL) 27 §:n mukaan ympäristön pilaantumisen vaaraa aiheuttavaan toimintaan, josta säädetään lain liitteessä 1, on oltava lupa. 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fi-FI" altLang="fi-FI" dirty="0">
                <a:solidFill>
                  <a:schemeClr val="tx1"/>
                </a:solidFill>
              </a:rPr>
              <a:t>Lisäksi lupa on oltava: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toimintaan, josta voi aiheutua vesistön pilaantumista;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jätevesien johtamiseen, josta saattaa aiheutua ojan, lähteen tai noron pilaantumista;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toimintaan, josta voi aiheutua naapuruussuhdelain 17 §:n 1 momentissa tarkoitettua kohtuutonta rasitusta.</a:t>
            </a: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EAD9AA74-9843-4A4F-AF06-439B14C18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65CE739-9379-4440-BF99-483C0CCC436F}" type="slidenum">
              <a:rPr lang="fi-FI" altLang="fi-FI" smtClean="0">
                <a:latin typeface="Verdan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i-FI" altLang="fi-FI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CCFCB6F-4376-4DAC-B8AF-6D1A0646D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E7FFE7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fi-FI" altLang="fi-FI" b="1">
                <a:ln>
                  <a:noFill/>
                </a:ln>
              </a:rPr>
              <a:t>Lupaharkinta (YSL 6 luku)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43EC4EEB-72F8-44DB-BDA1-E7B1C6C0BB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fi-FI" altLang="fi-FI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Lupaharkinnan perusteet (48 §), luvan myöntämisen edellytykset (49 §) ja lupamääräykset (52-71</a:t>
            </a:r>
            <a:r>
              <a:rPr lang="fi-FI" altLang="fi-FI" sz="2600" dirty="0">
                <a:solidFill>
                  <a:srgbClr val="FF0000"/>
                </a:solidFill>
              </a:rPr>
              <a:t> </a:t>
            </a:r>
            <a:r>
              <a:rPr lang="fi-FI" altLang="fi-FI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§) muodostavat kiinteän kokonaisuuden, jossa eri osatekijät vaikuttavat lopputulokseen: 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fi-FI" altLang="fi-FI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  <a:r>
              <a:rPr lang="fi-FI" altLang="fi-FI" sz="2600" b="1" dirty="0">
                <a:solidFill>
                  <a:schemeClr val="accent4"/>
                </a:solidFill>
              </a:rPr>
              <a:t>Myönnetäänkö lupa ja millaisilla ehdoilla 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fi-FI" altLang="fi-FI" sz="2600" dirty="0">
                <a:solidFill>
                  <a:schemeClr val="tx1"/>
                </a:solidFill>
              </a:rPr>
              <a:t>Huom. Vesitaloushankkeella on oltava vesitalouslupa. Lupa voi edellyttää myös ympäristövaikutusten arviointimenettelyä (YVA-menettelyä). </a:t>
            </a:r>
          </a:p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	</a:t>
            </a:r>
          </a:p>
        </p:txBody>
      </p:sp>
      <p:sp>
        <p:nvSpPr>
          <p:cNvPr id="19460" name="Slide Number Placeholder 5">
            <a:extLst>
              <a:ext uri="{FF2B5EF4-FFF2-40B4-BE49-F238E27FC236}">
                <a16:creationId xmlns:a16="http://schemas.microsoft.com/office/drawing/2014/main" id="{8C66A63E-F718-4580-BC50-17CCF94177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A4CC78-25A0-4B5D-90BF-B24518F0AB4E}" type="slidenum">
              <a:rPr lang="fi-FI" altLang="fi-FI" smtClean="0">
                <a:latin typeface="Verdan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i-FI" altLang="fi-FI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7D315A1-BCEA-43DC-8F5E-015CFD69D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800225"/>
          </a:xfrm>
          <a:extLst>
            <a:ext uri="{909E8E84-426E-40DD-AFC4-6F175D3DCCD1}">
              <a14:hiddenFill xmlns:a14="http://schemas.microsoft.com/office/drawing/2010/main">
                <a:solidFill>
                  <a:srgbClr val="E7FFE7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fi-FI" altLang="fi-FI" b="1">
                <a:ln>
                  <a:noFill/>
                </a:ln>
              </a:rPr>
              <a:t>Lupaharkinnan perusteet </a:t>
            </a:r>
            <a:br>
              <a:rPr lang="fi-FI" altLang="fi-FI" b="1">
                <a:ln>
                  <a:noFill/>
                </a:ln>
              </a:rPr>
            </a:br>
            <a:r>
              <a:rPr lang="fi-FI" altLang="fi-FI" sz="2800" b="1">
                <a:ln>
                  <a:noFill/>
                </a:ln>
              </a:rPr>
              <a:t>(YSL 48 </a:t>
            </a:r>
            <a:r>
              <a:rPr lang="fi-FI" altLang="fi-FI" sz="2800">
                <a:ln>
                  <a:noFill/>
                </a:ln>
              </a:rPr>
              <a:t>§</a:t>
            </a:r>
            <a:r>
              <a:rPr lang="fi-FI" altLang="fi-FI" sz="2800" b="1">
                <a:ln>
                  <a:noFill/>
                </a:ln>
              </a:rPr>
              <a:t>)</a:t>
            </a:r>
            <a:r>
              <a:rPr lang="fi-FI" altLang="fi-FI" b="1">
                <a:ln>
                  <a:noFill/>
                </a:ln>
              </a:rPr>
              <a:t>	     </a:t>
            </a:r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5C53D5E-D63C-4CCF-9228-1FA4F13580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76338" y="2349500"/>
            <a:ext cx="6799262" cy="35861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buFont typeface="Wingdings" panose="05000000000000000000" pitchFamily="2" charset="2"/>
              <a:buNone/>
              <a:defRPr/>
            </a:pPr>
            <a:r>
              <a:rPr lang="fi-FI" altLang="fi-FI" b="1" dirty="0">
                <a:solidFill>
                  <a:schemeClr val="accent4"/>
                </a:solidFill>
              </a:rPr>
              <a:t>Ympäristölupa on myönnettävä, jos toiminta täyttää tämän lain ja jätelain sekä niiden nojalla annettujen säännösten vaatimukset.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fi-FI" dirty="0">
                <a:solidFill>
                  <a:srgbClr val="000000"/>
                </a:solidFill>
              </a:rPr>
              <a:t>Lupaviranomaisen on tutkittava ympäristöluvan myöntämisen edellytykset ja otettava huomioon asiassa annetut lausunnot ja tehdyt muistutukset ja mielipiteet. 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fi-FI" dirty="0">
                <a:solidFill>
                  <a:srgbClr val="000000"/>
                </a:solidFill>
              </a:rPr>
              <a:t>Lupaviranomaisen on muutoinkin otettava huomioon, mitä yleisen ja yksityisen edun turvaamiseksi säädetään.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fi-FI" dirty="0">
                <a:solidFill>
                  <a:srgbClr val="000000"/>
                </a:solidFill>
              </a:rPr>
              <a:t>Noudatettava, mitä luonnonsuojelulaissa ja sen nojalla säädetään.</a:t>
            </a:r>
            <a:endParaRPr lang="fi-FI" altLang="fi-FI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D73E181A-3D2C-412E-BD1D-CF79C9E12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D60F26-111E-453C-B80C-868F1376A7A1}" type="slidenum">
              <a:rPr lang="fi-FI" altLang="fi-FI" smtClean="0">
                <a:latin typeface="Verdan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i-FI" altLang="fi-FI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B759F0BB-62FE-44EA-BAB9-4F8677E26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i-FI" altLang="fi-FI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Luvan myöntämisen edellytykset</a:t>
            </a:r>
            <a:r>
              <a:rPr lang="fi-FI" altLang="fi-FI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i-FI" altLang="fi-F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(YSL 49 </a:t>
            </a:r>
            <a:r>
              <a:rPr lang="fi-FI" altLang="fi-FI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§</a:t>
            </a:r>
            <a:r>
              <a:rPr lang="fi-FI" altLang="fi-FI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fi-FI" altLang="fi-FI" sz="3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C9FB6E1-5FFB-44B5-AC55-BD123B8643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349500"/>
            <a:ext cx="8229600" cy="4175125"/>
          </a:xfrm>
        </p:spPr>
        <p:txBody>
          <a:bodyPr rtlCol="0">
            <a:normAutofit lnSpcReduction="10000"/>
          </a:bodyPr>
          <a:lstStyle/>
          <a:p>
            <a:pPr lvl="1" eaLnBrk="1" fontAlgn="auto" hangingPunct="1">
              <a:lnSpc>
                <a:spcPct val="90000"/>
              </a:lnSpc>
              <a:buFont typeface="Arial"/>
              <a:buNone/>
              <a:defRPr/>
            </a:pPr>
            <a:r>
              <a:rPr lang="fi-FI" altLang="fi-FI" sz="2200" b="1" dirty="0">
                <a:solidFill>
                  <a:schemeClr val="accent4"/>
                </a:solidFill>
              </a:rPr>
              <a:t>Toiminnasta ei saa, asetettavat lupamääräykset ja sijoituspaikka huomioon ottaen, aiheutua yksinään tai yhdessä </a:t>
            </a:r>
            <a:r>
              <a:rPr lang="fi-FI" altLang="fi-FI" sz="2200" dirty="0">
                <a:solidFill>
                  <a:schemeClr val="accent4"/>
                </a:solidFill>
              </a:rPr>
              <a:t>(</a:t>
            </a:r>
            <a:r>
              <a:rPr lang="fi-FI" altLang="fi-FI" sz="2200" dirty="0">
                <a:solidFill>
                  <a:schemeClr val="accent4"/>
                </a:solidFill>
                <a:sym typeface="Wingdings" panose="05000000000000000000" pitchFamily="2" charset="2"/>
              </a:rPr>
              <a:t></a:t>
            </a:r>
            <a:r>
              <a:rPr lang="fi-FI" altLang="fi-FI" sz="2200" dirty="0">
                <a:solidFill>
                  <a:schemeClr val="accent4"/>
                </a:solidFill>
              </a:rPr>
              <a:t> eri toimintojen yhteisvaikutus otettava huomioon)</a:t>
            </a:r>
            <a:r>
              <a:rPr lang="fi-FI" altLang="fi-FI" sz="2200" b="1" dirty="0">
                <a:solidFill>
                  <a:schemeClr val="accent4"/>
                </a:solidFill>
              </a:rPr>
              <a:t> muiden toimintojen kanssa:</a:t>
            </a:r>
          </a:p>
          <a:p>
            <a:pPr marL="914400" lvl="1" indent="-457200" eaLnBrk="1" fontAlgn="auto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fi-FI" alt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terveyshaittaa;</a:t>
            </a:r>
          </a:p>
          <a:p>
            <a:pPr marL="914400" lvl="1" indent="-457200" eaLnBrk="1" fontAlgn="auto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fi-FI" alt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merkittävää muuta ympäristön pilaantumista tai sen vaaraa (ks. YSL 5 §);</a:t>
            </a:r>
          </a:p>
          <a:p>
            <a:pPr marL="914400" lvl="1" indent="-457200" eaLnBrk="1" fontAlgn="auto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fi-FI" altLang="fi-FI" sz="18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YSL:n</a:t>
            </a:r>
            <a:r>
              <a:rPr lang="fi-FI" alt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pilaamiskieltojen vastaista seurausta (YSL 16-18 §);</a:t>
            </a:r>
          </a:p>
          <a:p>
            <a:pPr marL="914400" lvl="1" indent="-457200" eaLnBrk="1" fontAlgn="auto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fi-FI" alt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erityisten luonnonolosuhteiden huonontumista taikka vedenhankinnan tai yleiseltä kannalta tärkeän muun käyttömahdollisuuden vaarantumista toiminnan vaikutusalueella; </a:t>
            </a:r>
          </a:p>
          <a:p>
            <a:pPr marL="914400" lvl="1" indent="-457200" eaLnBrk="1" fontAlgn="auto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fi-FI" alt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eräistä naapuruussuhteista annetun lain 17 §:n 1 momentissa tarkoitettua kohtuutonta rasitusta; </a:t>
            </a:r>
          </a:p>
          <a:p>
            <a:pPr marL="914400" lvl="1" indent="-457200" eaLnBrk="1" fontAlgn="auto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fi-FI" altLang="fi-FI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olennaista heikennystä saamelaisten ja kolttien oikeuksiin.</a:t>
            </a:r>
          </a:p>
          <a:p>
            <a:pPr marL="914400" lvl="1" indent="-457200" eaLnBrk="1" fontAlgn="auto" hangingPunct="1">
              <a:lnSpc>
                <a:spcPct val="90000"/>
              </a:lnSpc>
              <a:buFont typeface="+mj-lt"/>
              <a:buAutoNum type="arabicParenR"/>
              <a:defRPr/>
            </a:pPr>
            <a:endParaRPr lang="fi-FI" altLang="fi-FI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 eaLnBrk="1" fontAlgn="auto" hangingPunct="1">
              <a:lnSpc>
                <a:spcPct val="90000"/>
              </a:lnSpc>
              <a:buFont typeface="+mj-lt"/>
              <a:buAutoNum type="arabicParenR"/>
              <a:defRPr/>
            </a:pPr>
            <a:endParaRPr lang="fi-FI" altLang="fi-FI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914400" lvl="1" indent="-457200" eaLnBrk="1" fontAlgn="auto" hangingPunct="1">
              <a:lnSpc>
                <a:spcPct val="90000"/>
              </a:lnSpc>
              <a:buFont typeface="+mj-lt"/>
              <a:buAutoNum type="arabicParenR"/>
              <a:defRPr/>
            </a:pPr>
            <a:endParaRPr lang="fi-FI" altLang="fi-FI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556" name="Slide Number Placeholder 5">
            <a:extLst>
              <a:ext uri="{FF2B5EF4-FFF2-40B4-BE49-F238E27FC236}">
                <a16:creationId xmlns:a16="http://schemas.microsoft.com/office/drawing/2014/main" id="{D37F432E-3C8C-4DE4-80CD-FD64B1B437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C82B371-3AAB-4D4D-B67F-1B15B72338CB}" type="slidenum">
              <a:rPr lang="fi-FI" altLang="fi-FI" smtClean="0">
                <a:latin typeface="Verdan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i-FI" altLang="fi-FI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8623240-91D7-4608-8F05-7D80C0904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893175" cy="1800225"/>
          </a:xfrm>
        </p:spPr>
        <p:txBody>
          <a:bodyPr/>
          <a:lstStyle/>
          <a:p>
            <a:pPr eaLnBrk="1" hangingPunct="1"/>
            <a:r>
              <a:rPr lang="fi-FI" altLang="fi-FI" b="1">
                <a:ln>
                  <a:noFill/>
                </a:ln>
              </a:rPr>
              <a:t>Eräiden suunnitelmien ja ohjelmien vaikutus </a:t>
            </a:r>
            <a:r>
              <a:rPr lang="fi-FI" altLang="fi-FI" sz="2800" b="1">
                <a:ln>
                  <a:noFill/>
                </a:ln>
              </a:rPr>
              <a:t>(YSL 51 </a:t>
            </a:r>
            <a:r>
              <a:rPr lang="fi-FI" altLang="fi-FI" sz="2800">
                <a:ln>
                  <a:noFill/>
                </a:ln>
              </a:rPr>
              <a:t>§</a:t>
            </a:r>
            <a:r>
              <a:rPr lang="fi-FI" altLang="fi-FI" sz="2800" b="1">
                <a:ln>
                  <a:noFill/>
                </a:ln>
              </a:rPr>
              <a:t>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2EB9AEA-90B8-41DB-A6A9-7F2DEB1F47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vesien- ja merenhoitosuunnitelmat</a:t>
            </a:r>
          </a:p>
          <a:p>
            <a:pPr eaLnBrk="1" hangingPunct="1"/>
            <a:r>
              <a:rPr lang="fi-FI" altLang="fi-FI"/>
              <a:t>tulvariskien hallintasuunnitelmat</a:t>
            </a:r>
          </a:p>
          <a:p>
            <a:pPr eaLnBrk="1" hangingPunct="1"/>
            <a:r>
              <a:rPr lang="fi-FI" altLang="fi-FI"/>
              <a:t>alueelliset jätesuunnitelmat</a:t>
            </a:r>
          </a:p>
          <a:p>
            <a:pPr eaLnBrk="1" hangingPunct="1"/>
            <a:r>
              <a:rPr lang="fi-FI" altLang="fi-FI"/>
              <a:t>mahdolliset EU-säädöksissä tarkoitetut ympäristönsuojelua koskevat valtakunnalliset suunnitelmat ja ohjelmat (204 §)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fi-FI" altLang="fi-FI" b="1">
                <a:solidFill>
                  <a:srgbClr val="C00000"/>
                </a:solidFill>
              </a:rPr>
              <a:t>Huom. myös kaavoitus!</a:t>
            </a: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701FE7D8-32A6-4160-BF00-1DC6CB3F95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6369B74-FD99-4002-848F-1E9550FE736D}" type="slidenum">
              <a:rPr lang="fi-FI" altLang="fi-FI" smtClean="0">
                <a:latin typeface="Verdan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i-FI" altLang="fi-FI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4C15E6D-156E-408E-B3F4-374869370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800225"/>
          </a:xfrm>
          <a:extLst>
            <a:ext uri="{909E8E84-426E-40DD-AFC4-6F175D3DCCD1}">
              <a14:hiddenFill xmlns:a14="http://schemas.microsoft.com/office/drawing/2010/main">
                <a:solidFill>
                  <a:srgbClr val="E7FFE7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fi-FI" altLang="fi-FI" b="1">
                <a:ln>
                  <a:noFill/>
                </a:ln>
              </a:rPr>
              <a:t>Lupamääräykset</a:t>
            </a:r>
            <a:r>
              <a:rPr lang="fi-FI" altLang="fi-FI" sz="3200" b="1">
                <a:ln>
                  <a:noFill/>
                </a:ln>
              </a:rPr>
              <a:t> </a:t>
            </a:r>
            <a:br>
              <a:rPr lang="fi-FI" altLang="fi-FI" sz="3200" b="1">
                <a:ln>
                  <a:noFill/>
                </a:ln>
              </a:rPr>
            </a:br>
            <a:r>
              <a:rPr lang="fi-FI" altLang="fi-FI" sz="3200" b="1">
                <a:ln>
                  <a:noFill/>
                </a:ln>
              </a:rPr>
              <a:t>(YSL 52 </a:t>
            </a:r>
            <a:r>
              <a:rPr lang="fi-FI" altLang="fi-FI" sz="3200">
                <a:ln>
                  <a:noFill/>
                </a:ln>
              </a:rPr>
              <a:t>§</a:t>
            </a:r>
            <a:r>
              <a:rPr lang="fi-FI" altLang="fi-FI" sz="3200" b="1">
                <a:ln>
                  <a:noFill/>
                </a:ln>
              </a:rPr>
              <a:t>)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8C78D7FE-ADA0-4940-A89C-3AD176F27C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349500"/>
            <a:ext cx="8229600" cy="42926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buClr>
                <a:srgbClr val="83992A"/>
              </a:buClr>
              <a:buFont typeface="Arial" panose="020B0604020202020204" pitchFamily="34" charset="0"/>
              <a:buNone/>
              <a:defRPr/>
            </a:pPr>
            <a:r>
              <a:rPr lang="fi-FI" altLang="fi-FI" sz="2000" b="1" dirty="0">
                <a:solidFill>
                  <a:srgbClr val="A23C33"/>
                </a:solidFill>
              </a:rPr>
              <a:t>Päästöjen rajoittamismääräysten tulee perustua parhaaseen käyttökelpoiseen tekniikkaan (BAT)</a:t>
            </a:r>
          </a:p>
          <a:p>
            <a:pPr eaLnBrk="1" fontAlgn="auto" hangingPunct="1">
              <a:buFont typeface="Arial"/>
              <a:buChar char="•"/>
              <a:defRPr/>
            </a:pPr>
            <a:r>
              <a:rPr lang="fi-FI" altLang="fi-FI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Lupamääräyksiä annettaessa on otettava huomioon:</a:t>
            </a:r>
          </a:p>
          <a:p>
            <a:pPr lvl="1" eaLnBrk="1" fontAlgn="auto" hangingPunct="1">
              <a:buFont typeface="Arial"/>
              <a:buChar char="•"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toiminnan luonne</a:t>
            </a:r>
          </a:p>
          <a:p>
            <a:pPr lvl="1" eaLnBrk="1" fontAlgn="auto" hangingPunct="1">
              <a:buFont typeface="Arial"/>
              <a:buChar char="•"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vaikutusalueen ominaisuudet</a:t>
            </a:r>
          </a:p>
          <a:p>
            <a:pPr lvl="1" eaLnBrk="1" fontAlgn="auto" hangingPunct="1">
              <a:buFont typeface="Arial"/>
              <a:buChar char="•"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vaikutus ympäristöön kokonaisuutena</a:t>
            </a:r>
          </a:p>
          <a:p>
            <a:pPr lvl="1" eaLnBrk="1" fontAlgn="auto" hangingPunct="1">
              <a:buFont typeface="Arial"/>
              <a:buChar char="•"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pilaantumisen ehkäisemistoimien merkitys ympäristön kokonaisuuden kannalta</a:t>
            </a:r>
          </a:p>
          <a:p>
            <a:pPr lvl="1" eaLnBrk="1" fontAlgn="auto" hangingPunct="1">
              <a:buFont typeface="Arial"/>
              <a:buChar char="•"/>
              <a:defRPr/>
            </a:pPr>
            <a:r>
              <a:rPr lang="fi-FI" altLang="fi-FI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tekniset ja taloudelliset mahdollisuudet toimien toteuttamiseksi</a:t>
            </a:r>
            <a:endParaRPr lang="fi-FI" altLang="fi-FI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5604" name="Slide Number Placeholder 5">
            <a:extLst>
              <a:ext uri="{FF2B5EF4-FFF2-40B4-BE49-F238E27FC236}">
                <a16:creationId xmlns:a16="http://schemas.microsoft.com/office/drawing/2014/main" id="{4012D228-5771-480E-89E8-5670D42BC2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EF92C2E-9984-4E50-A8AC-8A551B07F5B8}" type="slidenum">
              <a:rPr lang="fi-FI" altLang="fi-FI" smtClean="0">
                <a:latin typeface="Verdan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i-FI" altLang="fi-FI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E97947C-14C3-40B7-9EF8-1EBE73DE04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DFFFDF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fi-FI" altLang="fi-FI" b="1">
                <a:ln>
                  <a:noFill/>
                </a:ln>
              </a:rPr>
              <a:t>Luvan voimassaolo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12761AB-F9B9-4A91-AE10-73F0B3D072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349500"/>
            <a:ext cx="8507413" cy="3781425"/>
          </a:xfrm>
        </p:spPr>
        <p:txBody>
          <a:bodyPr/>
          <a:lstStyle/>
          <a:p>
            <a:pPr lvl="1" eaLnBrk="1" hangingPunct="1"/>
            <a:r>
              <a:rPr lang="fi-FI" altLang="fi-FI"/>
              <a:t>Lupa on voimassa toistaiseksi (tai määräajan)</a:t>
            </a:r>
          </a:p>
          <a:p>
            <a:pPr lvl="1" eaLnBrk="1" hangingPunct="1"/>
            <a:r>
              <a:rPr lang="fi-FI" altLang="fi-FI"/>
              <a:t>Luvan muuttaminen</a:t>
            </a:r>
          </a:p>
          <a:p>
            <a:pPr lvl="2" eaLnBrk="1" hangingPunct="1"/>
            <a:r>
              <a:rPr lang="fi-FI" altLang="fi-FI" sz="2000"/>
              <a:t>pilaantuminen tai sen vaara poikkeaa ennalta arvioidusta </a:t>
            </a:r>
          </a:p>
          <a:p>
            <a:pPr lvl="2" eaLnBrk="1" hangingPunct="1"/>
            <a:r>
              <a:rPr lang="fi-FI" altLang="fi-FI" sz="2000"/>
              <a:t>aiheutuu YSL:ssa kielletty seuraus</a:t>
            </a:r>
          </a:p>
          <a:p>
            <a:pPr lvl="2" eaLnBrk="1" hangingPunct="1"/>
            <a:r>
              <a:rPr lang="fi-FI" altLang="fi-FI" sz="2000"/>
              <a:t>BAT</a:t>
            </a:r>
          </a:p>
          <a:p>
            <a:pPr lvl="2" eaLnBrk="1" hangingPunct="1"/>
            <a:r>
              <a:rPr lang="fi-FI" altLang="fi-FI" sz="2000"/>
              <a:t>Ulkopuoliset olosuhteet ovat muuttuneet</a:t>
            </a:r>
          </a:p>
          <a:p>
            <a:pPr lvl="2" eaLnBrk="1" hangingPunct="1"/>
            <a:r>
              <a:rPr lang="fi-FI" altLang="fi-FI" sz="2000"/>
              <a:t>säädösmuutokset</a:t>
            </a:r>
          </a:p>
          <a:p>
            <a:pPr lvl="1" eaLnBrk="1" hangingPunct="1"/>
            <a:r>
              <a:rPr lang="fi-FI" altLang="fi-FI"/>
              <a:t>Luvan raukeaminen ja peruuttaminen</a:t>
            </a:r>
          </a:p>
        </p:txBody>
      </p:sp>
      <p:sp>
        <p:nvSpPr>
          <p:cNvPr id="27652" name="Slide Number Placeholder 5">
            <a:extLst>
              <a:ext uri="{FF2B5EF4-FFF2-40B4-BE49-F238E27FC236}">
                <a16:creationId xmlns:a16="http://schemas.microsoft.com/office/drawing/2014/main" id="{B8D742DF-D058-42C9-A291-F864B2706A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FC10B3F-5FC0-47F5-A48F-6C15B5DBBB4D}" type="slidenum">
              <a:rPr lang="fi-FI" altLang="fi-FI" smtClean="0">
                <a:latin typeface="Verdana" panose="020B060403050404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i-FI" altLang="fi-FI"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aninen">
  <a:themeElements>
    <a:clrScheme name="Orgaaninen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aninen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anine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2721</TotalTime>
  <Words>422</Words>
  <Application>Microsoft Office PowerPoint</Application>
  <PresentationFormat>Näytössä katseltava diaesitys (4:3)</PresentationFormat>
  <Paragraphs>68</Paragraphs>
  <Slides>8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Garamond</vt:lpstr>
      <vt:lpstr>Arial</vt:lpstr>
      <vt:lpstr>Verdana</vt:lpstr>
      <vt:lpstr>Wingdings</vt:lpstr>
      <vt:lpstr>Orgaaninen</vt:lpstr>
      <vt:lpstr>Ympäristölupa</vt:lpstr>
      <vt:lpstr>Ympäristölupavelvollisuus      </vt:lpstr>
      <vt:lpstr>Lupaharkinta (YSL 6 luku)</vt:lpstr>
      <vt:lpstr>Lupaharkinnan perusteet  (YSL 48 §)      </vt:lpstr>
      <vt:lpstr>Luvan myöntämisen edellytykset (YSL 49 §)</vt:lpstr>
      <vt:lpstr>Eräiden suunnitelmien ja ohjelmien vaikutus (YSL 51 §)</vt:lpstr>
      <vt:lpstr>Lupamääräykset  (YSL 52 §)</vt:lpstr>
      <vt:lpstr>Luvan voimassaolo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Ympäristölupa</dc:title>
  <dc:creator>Hilkka Heinonen</dc:creator>
  <cp:lastModifiedBy>Swanljung Klas</cp:lastModifiedBy>
  <cp:revision>41</cp:revision>
  <dcterms:created xsi:type="dcterms:W3CDTF">2011-06-07T16:18:54Z</dcterms:created>
  <dcterms:modified xsi:type="dcterms:W3CDTF">2022-03-18T13:00:23Z</dcterms:modified>
</cp:coreProperties>
</file>